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6EED75A-FF6F-41DB-912A-09155DFD3A91}">
  <a:tblStyle styleId="{06EED75A-FF6F-41DB-912A-09155DFD3A9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9590d95be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9590d95be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9590d95be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a1c35a6c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a1c35a6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71275" y="1862350"/>
            <a:ext cx="4928700" cy="661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 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Ocupação dos cargos com base em critérios técnicos; Valorização e motivação dos servidores com oportunidades igualitárias e transparentes; Fortalecimento da cultura de mérito e reconhecimento; Transparência e legitimidade institucional.</a:t>
            </a:r>
            <a:endParaRPr b="1"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10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Processo seletivo para ocupação de cargos por mérito</a:t>
            </a:r>
            <a:endParaRPr b="1" sz="1500">
              <a:solidFill>
                <a:srgbClr val="F2F2F5"/>
              </a:solidFill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71275" y="1085850"/>
            <a:ext cx="4928700" cy="71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 Institucionalização de um processo seletivo aberto e transparente para cargos de gestão no TRE-PB, com base em critérios técnicos, experiências e competências, promovendo meritocracia, isonomia e valorização da trajetória profissional.</a:t>
            </a:r>
            <a:endParaRPr b="1"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ASPRE, SGP, SCRE, CRIP, COINT</a:t>
            </a:r>
            <a:endParaRPr sz="1100"/>
          </a:p>
        </p:txBody>
      </p:sp>
      <p:sp>
        <p:nvSpPr>
          <p:cNvPr id="60" name="Google Shape;60;p14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Renata Barros e Pedro Henrique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</a:t>
            </a: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4</a:t>
            </a:r>
            <a:endParaRPr sz="11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5063825" y="1663925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</a:t>
            </a:r>
            <a:r>
              <a:rPr lang="pt-BR" sz="10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 Resistência cultural à mudança de modelo e necessidade de celeridade nas substituições de cargos estratégicos.</a:t>
            </a:r>
            <a:endParaRPr b="1"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5063825" y="1111549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endParaRPr b="1"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4"/>
          <p:cNvGraphicFramePr/>
          <p:nvPr/>
        </p:nvGraphicFramePr>
        <p:xfrm>
          <a:off x="77919" y="27149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{06EED75A-FF6F-41DB-912A-09155DFD3A91}</a:tableStyleId>
              </a:tblPr>
              <a:tblGrid>
                <a:gridCol w="3822100"/>
                <a:gridCol w="382850"/>
                <a:gridCol w="390650"/>
                <a:gridCol w="4860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84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/>
                        <a:t>Resultados Chave / Mês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Out/25</a:t>
                      </a:r>
                      <a:endParaRPr b="1" sz="11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Nov/25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Dez/25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Jan/26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Fev/26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Mar/26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Abr/26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Mai/26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Jul/26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Ago/26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Set/26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Out/26</a:t>
                      </a:r>
                      <a:endParaRPr b="1" i="1" sz="400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dos critérios de avaliação definidos até final de janeiro 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16 da Estratégia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100% da minuta de normativo disponibilizada até final de fevereiro de 2026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16 da Estratégia</a:t>
                      </a:r>
                      <a:endParaRPr sz="8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p1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ASPRE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 (Secretaria de Gestão de Pessoas)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SCRE (Secretaria da Corregedoria Regional Eleitoral)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CRIP(Coordenadoria de Registros e Informações Processuais)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COINT(Conselho de Integração das Zonas Eleitorais)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