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306BF62-FF5F-4C4F-B168-1801A980F874}">
  <a:tblStyle styleId="{9306BF62-FF5F-4C4F-B168-1801A980F8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8e82fd46f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8e82fd46f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8e82fd46f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5ce24bee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5ce24bee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71275" y="1696688"/>
            <a:ext cx="4928700" cy="623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 </a:t>
            </a:r>
            <a:r>
              <a:rPr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Reconhecimento dos servidores das Zonas Eleitorais; Disseminação de boas práticas institucionais;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Estímulo à inovação e aprendizado contínuo; Fortalecimento da cultura organizacional; Aumento do senso de pertencimento e engajamento.</a:t>
            </a:r>
            <a:endParaRPr sz="9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1" sz="11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14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11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pt-BR" sz="1500">
                <a:solidFill>
                  <a:srgbClr val="F2F2F5"/>
                </a:solidFill>
              </a:rPr>
              <a:t> Valorize-se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71275" y="1025800"/>
            <a:ext cx="4928700" cy="623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Implanta</a:t>
            </a:r>
            <a:r>
              <a:rPr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</a:t>
            </a:r>
            <a:r>
              <a:rPr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um programa de intercâmbio entre servidores efetivos das Zonas Eleitorais junto a outros T</a:t>
            </a:r>
            <a:r>
              <a:rPr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</a:t>
            </a:r>
            <a:r>
              <a:rPr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, com o objetivo de ampliar a visão institucional, compartilhar boas práticas e promover o reconhecimento e o desenvolvimento pessoal e profissional.</a:t>
            </a:r>
            <a:endParaRPr i="0" sz="9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SCRE, SGP, CODES, COINT</a:t>
            </a:r>
            <a:endParaRPr sz="1100"/>
          </a:p>
        </p:txBody>
      </p:sp>
      <p:sp>
        <p:nvSpPr>
          <p:cNvPr id="60" name="Google Shape;60;p14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Alessandra Varandas e Adriano Wagner</a:t>
            </a:r>
            <a:endParaRPr sz="9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10</a:t>
            </a:r>
            <a:endParaRPr sz="1100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5072100" y="1508250"/>
            <a:ext cx="4004100" cy="564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Microprocesso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eleitoral.</a:t>
            </a:r>
            <a:endParaRPr sz="9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5063825" y="1030361"/>
            <a:ext cx="40041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9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Diárias e passagens.</a:t>
            </a:r>
            <a:endParaRPr sz="9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14"/>
          <p:cNvGraphicFramePr/>
          <p:nvPr/>
        </p:nvGraphicFramePr>
        <p:xfrm>
          <a:off x="67869" y="23917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{9306BF62-FF5F-4C4F-B168-1801A980F874}</a:tableStyleId>
              </a:tblPr>
              <a:tblGrid>
                <a:gridCol w="3822100"/>
                <a:gridCol w="382850"/>
                <a:gridCol w="390650"/>
                <a:gridCol w="486050"/>
                <a:gridCol w="390650"/>
                <a:gridCol w="390650"/>
                <a:gridCol w="390650"/>
                <a:gridCol w="390650"/>
                <a:gridCol w="390650"/>
                <a:gridCol w="390650"/>
                <a:gridCol w="390650"/>
                <a:gridCol w="390650"/>
                <a:gridCol w="398450"/>
                <a:gridCol w="382850"/>
              </a:tblGrid>
              <a:tr h="295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/>
                        <a:t>Resultados Chave / Mês</a:t>
                      </a:r>
                      <a:endParaRPr b="1" i="1" sz="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Out/25</a:t>
                      </a:r>
                      <a:endParaRPr b="1" sz="1100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Nov/25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Dez/25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Jan/26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Fev/26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Mar/26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Abr/26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Mai/26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>
                          <a:solidFill>
                            <a:schemeClr val="dk1"/>
                          </a:solidFill>
                        </a:rPr>
                        <a:t>Jun/26</a:t>
                      </a:r>
                      <a:endParaRPr b="1" i="1" sz="4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Jul/26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Ago/26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Set/26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Out/26</a:t>
                      </a:r>
                      <a:endParaRPr b="1" i="1" sz="400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Primeira versão do programa de intercâmbio 100% concluída até julho de 2026.</a:t>
                      </a:r>
                      <a:endParaRPr b="1" sz="1000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Atualização do normativo do programa de intercâmbio concluída em até dois meses.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15 da Estratégia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100% de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parcerias formalizadas com os TREs de referência até janeiro/2026.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10 da Estratégia</a:t>
                      </a:r>
                      <a:endParaRPr b="1" sz="1000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RC4.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100% dos intercâmbios realizados em até julho/2026.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15 da Estratégia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RC5.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 Consolidação de 100% das experiências e publicação dos relatos até agosto de 2026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15, 18 e 19 da Estratégia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p15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SCRE (Secretaria da Corregedoria Regional Eleitoral)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SGP (Secretaria de Gestão de Pessoas)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CODES (Coordenadoria de Desenvolvimento e Saúde)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COINT (Conselho de Integração das Zonas Eleitorais)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