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0" r:id="rId5"/>
  </p:sldMasterIdLst>
  <p:notesMasterIdLst>
    <p:notesMasterId r:id="rId6"/>
  </p:notesMasterIdLst>
  <p:sldIdLst>
    <p:sldId id="256" r:id="rId7"/>
    <p:sldId id="257" r:id="rId8"/>
  </p:sldIdLst>
  <p:sldSz cy="5143500" cx="9144000"/>
  <p:notesSz cx="6858000" cy="9144000"/>
  <p:embeddedFontLst>
    <p:embeddedFont>
      <p:font typeface="Roboto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CC84FA7E-29F6-492D-8513-C7E3EA926F32}">
  <a:tblStyle styleId="{CC84FA7E-29F6-492D-8513-C7E3EA926F3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-italic.fntdata"/><Relationship Id="rId10" Type="http://schemas.openxmlformats.org/officeDocument/2006/relationships/font" Target="fonts/Roboto-bold.fntdata"/><Relationship Id="rId12" Type="http://schemas.openxmlformats.org/officeDocument/2006/relationships/font" Target="fonts/Roboto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font" Target="fonts/Roboto-regular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3881135be3b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3" name="Google Shape;53;g3881135be3b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54" name="Google Shape;54;g3881135be3b_0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pt-BR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85ce5af4c3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85ce5af4c3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 1" showMasterSp="0">
  <p:cSld name="Em branco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/>
          <p:nvPr/>
        </p:nvSpPr>
        <p:spPr>
          <a:xfrm>
            <a:off x="116100" y="1793850"/>
            <a:ext cx="3367800" cy="7398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0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BENEFÍCIOS</a:t>
            </a: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:</a:t>
            </a: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pt-BR" sz="1000">
                <a:solidFill>
                  <a:schemeClr val="dk1"/>
                </a:solidFill>
                <a:latin typeface="Aptos"/>
                <a:ea typeface="Aptos"/>
                <a:cs typeface="Aptos"/>
                <a:sym typeface="Aptos"/>
              </a:rPr>
              <a:t>Possibilitar atuação temporal,  tempestiva, com protagonismo do TRE-PB, se ajustando, se inserido em questões afetas à missão do Tribunal e de grande atenção na sociedade.</a:t>
            </a:r>
            <a:endParaRPr b="1" i="0" sz="1000" u="none" cap="none" strike="noStrike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7" name="Google Shape;57;p14"/>
          <p:cNvSpPr/>
          <p:nvPr/>
        </p:nvSpPr>
        <p:spPr>
          <a:xfrm>
            <a:off x="0" y="1"/>
            <a:ext cx="9144000" cy="564300"/>
          </a:xfrm>
          <a:prstGeom prst="rect">
            <a:avLst/>
          </a:prstGeom>
          <a:solidFill>
            <a:srgbClr val="696989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>
                <a:solidFill>
                  <a:srgbClr val="F2F2F5"/>
                </a:solidFill>
              </a:rPr>
              <a:t>12</a:t>
            </a:r>
            <a:r>
              <a:rPr b="1" i="0" lang="pt-BR" sz="1500" u="none" cap="none" strike="noStrike">
                <a:solidFill>
                  <a:srgbClr val="F2F2F5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r>
              <a:rPr b="1" lang="pt-BR" sz="1500">
                <a:solidFill>
                  <a:srgbClr val="F2F2F5"/>
                </a:solidFill>
              </a:rPr>
              <a:t> Políticas Institucionais com Temas Anuais</a:t>
            </a:r>
            <a:endParaRPr sz="11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14"/>
          <p:cNvSpPr/>
          <p:nvPr/>
        </p:nvSpPr>
        <p:spPr>
          <a:xfrm>
            <a:off x="131550" y="1111626"/>
            <a:ext cx="3367800" cy="5913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0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OBJETIVOS</a:t>
            </a: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: </a:t>
            </a:r>
            <a:r>
              <a:rPr lang="pt-BR" sz="1000">
                <a:solidFill>
                  <a:srgbClr val="15151B"/>
                </a:solidFill>
                <a:latin typeface="Roboto"/>
                <a:ea typeface="Roboto"/>
                <a:cs typeface="Roboto"/>
                <a:sym typeface="Roboto"/>
              </a:rPr>
              <a:t>Institucionalizar uma política que foca anualmente ações do Tribunal em temas palpitantes à sociedade, com impacto na prestação jurisdicional e preparação de eleições .</a:t>
            </a:r>
            <a:endParaRPr b="1" i="0" sz="1000" u="none" cap="none" strike="noStrike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9" name="Google Shape;59;p14"/>
          <p:cNvSpPr/>
          <p:nvPr/>
        </p:nvSpPr>
        <p:spPr>
          <a:xfrm>
            <a:off x="5156500" y="708000"/>
            <a:ext cx="3823200" cy="3348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1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Equipe: PRESIDÊNCIA, DIRETORIA GERAL, Unidades afetas ao tema selecionado</a:t>
            </a:r>
            <a:endParaRPr sz="1100"/>
          </a:p>
        </p:txBody>
      </p:sp>
      <p:sp>
        <p:nvSpPr>
          <p:cNvPr id="60" name="Google Shape;60;p14"/>
          <p:cNvSpPr/>
          <p:nvPr/>
        </p:nvSpPr>
        <p:spPr>
          <a:xfrm>
            <a:off x="171450" y="700075"/>
            <a:ext cx="3180900" cy="3429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GESTORES: </a:t>
            </a:r>
            <a:r>
              <a:rPr b="1" lang="pt-BR" sz="11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Carmém Hélem e Marianna Albuquerque</a:t>
            </a:r>
            <a:endParaRPr b="1" i="0" sz="1100" u="none" cap="none" strike="noStrike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1" name="Google Shape;61;p14"/>
          <p:cNvSpPr/>
          <p:nvPr/>
        </p:nvSpPr>
        <p:spPr>
          <a:xfrm>
            <a:off x="3420725" y="708000"/>
            <a:ext cx="1687800" cy="3429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DURAÇÃO </a:t>
            </a: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(meses)</a:t>
            </a: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: 12</a:t>
            </a:r>
            <a:endParaRPr sz="1100">
              <a:solidFill>
                <a:srgbClr val="15151B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2" name="Google Shape;62;p14"/>
          <p:cNvSpPr/>
          <p:nvPr/>
        </p:nvSpPr>
        <p:spPr>
          <a:xfrm>
            <a:off x="131550" y="2583900"/>
            <a:ext cx="3367800" cy="26820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1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Resultados-Chave</a:t>
            </a: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 do Projeto: </a:t>
            </a:r>
            <a:endParaRPr b="1" i="0" sz="1100" u="none" cap="none" strike="noStrike">
              <a:solidFill>
                <a:srgbClr val="336699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0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RC</a:t>
            </a: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1.</a:t>
            </a:r>
            <a:r>
              <a:rPr lang="pt-BR" sz="1000">
                <a:solidFill>
                  <a:srgbClr val="15151B"/>
                </a:solidFill>
                <a:latin typeface="Roboto"/>
                <a:ea typeface="Roboto"/>
                <a:cs typeface="Roboto"/>
                <a:sym typeface="Roboto"/>
              </a:rPr>
              <a:t> Protocolo de definição do tema a cada ano homologado pela Alta Administração até dezembro de 2025;</a:t>
            </a:r>
            <a:endParaRPr sz="1000">
              <a:solidFill>
                <a:srgbClr val="15151B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0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RC</a:t>
            </a: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2. </a:t>
            </a:r>
            <a:r>
              <a:rPr lang="pt-BR" sz="1000">
                <a:solidFill>
                  <a:srgbClr val="15151B"/>
                </a:solidFill>
                <a:latin typeface="Roboto"/>
                <a:ea typeface="Roboto"/>
                <a:cs typeface="Roboto"/>
                <a:sym typeface="Roboto"/>
              </a:rPr>
              <a:t>Tema 2026 definido e comunicado com ciência de pelo menos 80% das unidades administrativas e judiciárias;</a:t>
            </a:r>
            <a:endParaRPr b="1" sz="1000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lang="pt-BR" sz="10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RC3. </a:t>
            </a:r>
            <a:r>
              <a:rPr lang="pt-BR" sz="1000">
                <a:solidFill>
                  <a:srgbClr val="15151B"/>
                </a:solidFill>
                <a:latin typeface="Roboto"/>
                <a:ea typeface="Roboto"/>
                <a:cs typeface="Roboto"/>
                <a:sym typeface="Roboto"/>
              </a:rPr>
              <a:t>Plano de ações para o tema 2026 aprovado pela Alta Administração</a:t>
            </a:r>
            <a:endParaRPr b="1" sz="1000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lang="pt-BR" sz="10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RC4 -</a:t>
            </a:r>
            <a:r>
              <a:rPr lang="pt-BR" sz="1000">
                <a:solidFill>
                  <a:srgbClr val="15151B"/>
                </a:solidFill>
                <a:latin typeface="Roboto"/>
                <a:ea typeface="Roboto"/>
                <a:cs typeface="Roboto"/>
                <a:sym typeface="Roboto"/>
              </a:rPr>
              <a:t> Política de Temas Institucionais aprovado em Resolução do Tribunal</a:t>
            </a:r>
            <a:endParaRPr b="1" sz="1000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0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RC5</a:t>
            </a: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. </a:t>
            </a:r>
            <a:r>
              <a:rPr lang="pt-BR" sz="1000">
                <a:solidFill>
                  <a:srgbClr val="15151B"/>
                </a:solidFill>
                <a:latin typeface="Roboto"/>
                <a:ea typeface="Roboto"/>
                <a:cs typeface="Roboto"/>
                <a:sym typeface="Roboto"/>
              </a:rPr>
              <a:t>Experiência de primeiro Tema Institucional avaliada por pelo menos 50% das unidades administrativas e judiciárias do TRE-PB</a:t>
            </a:r>
            <a:endParaRPr b="1" sz="1000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0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RC6 - </a:t>
            </a:r>
            <a:r>
              <a:rPr lang="pt-BR" sz="1000">
                <a:solidFill>
                  <a:srgbClr val="15151B"/>
                </a:solidFill>
                <a:latin typeface="Roboto"/>
                <a:ea typeface="Roboto"/>
                <a:cs typeface="Roboto"/>
                <a:sym typeface="Roboto"/>
              </a:rPr>
              <a:t>Versão atualizada da política com base na avaliação do primeiro tema aprovada em Resolução</a:t>
            </a:r>
            <a:endParaRPr b="1" sz="1000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15151B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3580650" y="1562250"/>
            <a:ext cx="5399100" cy="3924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RESTRIÇÕES: </a:t>
            </a:r>
            <a:r>
              <a:rPr b="0" i="0" lang="pt-BR" sz="1100" u="none" cap="none" strike="noStrike">
                <a:solidFill>
                  <a:srgbClr val="15151B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pt-BR" sz="1100">
                <a:solidFill>
                  <a:srgbClr val="15151B"/>
                </a:solidFill>
                <a:latin typeface="Roboto"/>
                <a:ea typeface="Roboto"/>
                <a:cs typeface="Roboto"/>
                <a:sym typeface="Roboto"/>
              </a:rPr>
              <a:t>Não foram identificadas</a:t>
            </a:r>
            <a:endParaRPr b="1" i="0" sz="1100" u="none" cap="none" strike="noStrike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4" name="Google Shape;64;p14"/>
          <p:cNvSpPr/>
          <p:nvPr/>
        </p:nvSpPr>
        <p:spPr>
          <a:xfrm>
            <a:off x="3580650" y="1163000"/>
            <a:ext cx="5399100" cy="3429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CUSTOS ESTIMADO: A ser definido no RC3 (</a:t>
            </a:r>
            <a:r>
              <a:rPr b="1" lang="pt-BR" sz="11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plano</a:t>
            </a: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 de ação para o 1.o tema)</a:t>
            </a:r>
            <a:endParaRPr sz="1100"/>
          </a:p>
        </p:txBody>
      </p:sp>
      <p:pic>
        <p:nvPicPr>
          <p:cNvPr descr="Prancheta Parcialmente Marcada estrutura de tópicos" id="65" name="Google Shape;65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515350" y="3570"/>
            <a:ext cx="560786" cy="560786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6" name="Google Shape;66;p14"/>
          <p:cNvGraphicFramePr/>
          <p:nvPr/>
        </p:nvGraphicFramePr>
        <p:xfrm>
          <a:off x="3580644" y="240215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{CC84FA7E-29F6-492D-8513-C7E3EA926F32}</a:tableStyleId>
              </a:tblPr>
              <a:tblGrid>
                <a:gridCol w="392525"/>
                <a:gridCol w="392525"/>
                <a:gridCol w="392525"/>
                <a:gridCol w="392525"/>
                <a:gridCol w="392525"/>
                <a:gridCol w="392525"/>
                <a:gridCol w="392525"/>
                <a:gridCol w="392525"/>
                <a:gridCol w="392525"/>
                <a:gridCol w="392525"/>
                <a:gridCol w="392525"/>
                <a:gridCol w="392525"/>
                <a:gridCol w="392525"/>
                <a:gridCol w="392525"/>
              </a:tblGrid>
              <a:tr h="511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800"/>
                        <a:t>Mês/ RC</a:t>
                      </a:r>
                      <a:endParaRPr b="1" i="1" sz="8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Out</a:t>
                      </a:r>
                      <a:endParaRPr b="1" i="1" sz="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Nov</a:t>
                      </a:r>
                      <a:endParaRPr b="1" i="1" sz="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Dez</a:t>
                      </a:r>
                      <a:endParaRPr b="1" i="1" sz="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Jan</a:t>
                      </a:r>
                      <a:endParaRPr b="1" i="1" sz="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Fev</a:t>
                      </a:r>
                      <a:endParaRPr b="1" i="1" sz="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Mar</a:t>
                      </a:r>
                      <a:endParaRPr b="1" i="1" sz="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Abr</a:t>
                      </a:r>
                      <a:endParaRPr b="1" i="1" sz="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Mai</a:t>
                      </a:r>
                      <a:endParaRPr b="1" i="1" sz="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i="1" lang="pt-BR" sz="400">
                          <a:solidFill>
                            <a:schemeClr val="dk1"/>
                          </a:solidFill>
                        </a:rPr>
                        <a:t>Jun</a:t>
                      </a:r>
                      <a:endParaRPr b="1" i="1" sz="4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i="1" sz="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Jul</a:t>
                      </a:r>
                      <a:endParaRPr b="1" i="1" sz="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Ago</a:t>
                      </a:r>
                      <a:endParaRPr b="1" i="1" sz="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Set</a:t>
                      </a:r>
                      <a:endParaRPr b="1" i="1" sz="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Dez</a:t>
                      </a:r>
                      <a:endParaRPr b="1" i="1" sz="400"/>
                    </a:p>
                  </a:txBody>
                  <a:tcPr marT="91425" marB="91425" marR="91425" marL="91425"/>
                </a:tc>
              </a:tr>
              <a:tr h="3644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800"/>
                        <a:t>1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694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pt-BR" sz="800">
                          <a:solidFill>
                            <a:schemeClr val="dk1"/>
                          </a:solidFill>
                        </a:rPr>
                        <a:t>2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363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pt-BR" sz="800">
                          <a:solidFill>
                            <a:schemeClr val="dk1"/>
                          </a:solidFill>
                        </a:rPr>
                        <a:t>3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</a:tr>
              <a:tr h="3694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pt-BR" sz="800">
                          <a:solidFill>
                            <a:schemeClr val="dk1"/>
                          </a:solidFill>
                        </a:rPr>
                        <a:t>4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4A86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4A86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4A86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</a:tr>
              <a:tr h="3694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800">
                          <a:solidFill>
                            <a:schemeClr val="dk1"/>
                          </a:solidFill>
                        </a:rPr>
                        <a:t>5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4A86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4A86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4A86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4A86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4A86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4A86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4A86E8"/>
                    </a:solidFill>
                  </a:tcPr>
                </a:tc>
              </a:tr>
              <a:tr h="3694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800">
                          <a:solidFill>
                            <a:schemeClr val="dk1"/>
                          </a:solidFill>
                        </a:rPr>
                        <a:t>6</a:t>
                      </a:r>
                      <a:endParaRPr sz="8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67" name="Google Shape;67;p14"/>
          <p:cNvSpPr/>
          <p:nvPr/>
        </p:nvSpPr>
        <p:spPr>
          <a:xfrm>
            <a:off x="3600300" y="2011000"/>
            <a:ext cx="5359800" cy="3168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1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CRONOGRAMA:</a:t>
            </a:r>
            <a:endParaRPr sz="1100"/>
          </a:p>
        </p:txBody>
      </p:sp>
      <p:sp>
        <p:nvSpPr>
          <p:cNvPr id="68" name="Google Shape;68;p14"/>
          <p:cNvSpPr txBox="1"/>
          <p:nvPr/>
        </p:nvSpPr>
        <p:spPr>
          <a:xfrm>
            <a:off x="0" y="0"/>
            <a:ext cx="30000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2"/>
              </a:solidFill>
            </a:endParaRPr>
          </a:p>
        </p:txBody>
      </p:sp>
      <p:sp>
        <p:nvSpPr>
          <p:cNvPr id="69" name="Google Shape;69;p14"/>
          <p:cNvSpPr txBox="1"/>
          <p:nvPr/>
        </p:nvSpPr>
        <p:spPr>
          <a:xfrm>
            <a:off x="152400" y="152400"/>
            <a:ext cx="30000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2"/>
              </a:solidFill>
            </a:endParaRPr>
          </a:p>
        </p:txBody>
      </p:sp>
      <p:sp>
        <p:nvSpPr>
          <p:cNvPr id="70" name="Google Shape;70;p14"/>
          <p:cNvSpPr txBox="1"/>
          <p:nvPr/>
        </p:nvSpPr>
        <p:spPr>
          <a:xfrm>
            <a:off x="304800" y="304800"/>
            <a:ext cx="30000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/>
              <a:t>Glossário</a:t>
            </a:r>
            <a:endParaRPr b="1" i="1"/>
          </a:p>
        </p:txBody>
      </p:sp>
      <p:sp>
        <p:nvSpPr>
          <p:cNvPr id="76" name="Google Shape;76;p1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i="1" lang="pt-BR" sz="1300"/>
              <a:t>Gestores</a:t>
            </a:r>
            <a:r>
              <a:rPr lang="pt-BR" sz="1300"/>
              <a:t>: Responsáveis pela condução do projeto, interação com as unidades encarregadas da execução, resolução de pendências, remoção de impedimentos que venham a surgir no decorrer dos trabalhos, atualização do andamento do projeto no Painel da Estratégia.</a:t>
            </a:r>
            <a:endParaRPr sz="1300"/>
          </a:p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i="1" lang="pt-BR" sz="1300"/>
              <a:t>Objetivo </a:t>
            </a:r>
            <a:r>
              <a:rPr lang="pt-BR" sz="1300"/>
              <a:t>- O que teremos construído/feito ao final do projeto.</a:t>
            </a:r>
            <a:endParaRPr sz="1300"/>
          </a:p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lang="pt-BR" sz="1300"/>
              <a:t>Benefícios </a:t>
            </a:r>
            <a:r>
              <a:rPr lang="pt-BR" sz="1300"/>
              <a:t>- O que nosso público externo, as nossas unidades ganham quando o projeto estiver finalizado.</a:t>
            </a:r>
            <a:endParaRPr sz="1300"/>
          </a:p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i="1" lang="pt-BR" sz="1300"/>
              <a:t>RCs (Resultados-chave)</a:t>
            </a:r>
            <a:r>
              <a:rPr lang="pt-BR" sz="1300"/>
              <a:t> - Resultados que precisamos produzir para concluir o projeto e entregar os benefícios perseguidos.</a:t>
            </a:r>
            <a:endParaRPr sz="1300"/>
          </a:p>
        </p:txBody>
      </p:sp>
      <p:sp>
        <p:nvSpPr>
          <p:cNvPr id="77" name="Google Shape;77;p15"/>
          <p:cNvSpPr txBox="1"/>
          <p:nvPr/>
        </p:nvSpPr>
        <p:spPr>
          <a:xfrm>
            <a:off x="4832400" y="297456"/>
            <a:ext cx="3999900" cy="255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Duração: </a:t>
            </a:r>
            <a:r>
              <a:rPr lang="pt-BR" sz="1300">
                <a:solidFill>
                  <a:srgbClr val="595959"/>
                </a:solidFill>
              </a:rPr>
              <a:t>Tempo estimado para conclusão.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Equipe: </a:t>
            </a:r>
            <a:r>
              <a:rPr lang="pt-BR" sz="1300">
                <a:solidFill>
                  <a:srgbClr val="595959"/>
                </a:solidFill>
              </a:rPr>
              <a:t>Unidades do Tribunal que se envolverão na execução do projeto.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Custo </a:t>
            </a:r>
            <a:r>
              <a:rPr lang="pt-BR" sz="1300">
                <a:solidFill>
                  <a:srgbClr val="595959"/>
                </a:solidFill>
              </a:rPr>
              <a:t>- Contratações de serviços, diárias, aquisição de bens, passagens e demais despesas requeridas (além de remuneração) para construção dos RCs do projeto.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Restrições</a:t>
            </a:r>
            <a:r>
              <a:rPr lang="pt-BR" sz="1300">
                <a:solidFill>
                  <a:srgbClr val="595959"/>
                </a:solidFill>
              </a:rPr>
              <a:t> - Eventuais condições que limitam a execução do projeto, com impacto no resultado a ser produzido.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Cronograma </a:t>
            </a:r>
            <a:r>
              <a:rPr lang="pt-BR" sz="1300">
                <a:solidFill>
                  <a:srgbClr val="595959"/>
                </a:solidFill>
              </a:rPr>
              <a:t>- Distribuição estimada dos Resultados-chave no tempo em que serão produzidos</a:t>
            </a:r>
            <a:endParaRPr sz="1300">
              <a:solidFill>
                <a:srgbClr val="595959"/>
              </a:solidFill>
            </a:endParaRPr>
          </a:p>
        </p:txBody>
      </p:sp>
      <p:sp>
        <p:nvSpPr>
          <p:cNvPr id="78" name="Google Shape;78;p15"/>
          <p:cNvSpPr txBox="1"/>
          <p:nvPr/>
        </p:nvSpPr>
        <p:spPr>
          <a:xfrm>
            <a:off x="4832400" y="2848350"/>
            <a:ext cx="4138200" cy="218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>
                <a:solidFill>
                  <a:srgbClr val="595959"/>
                </a:solidFill>
              </a:rPr>
              <a:t>UNIDADES</a:t>
            </a:r>
            <a:endParaRPr b="1" i="1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PTRE(Presidência do Tribunal Regional Eleitoral da Paraíba )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DG (Direção-Geral) 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595959"/>
              </a:solidFill>
            </a:endParaRPr>
          </a:p>
        </p:txBody>
      </p:sp>
      <p:sp>
        <p:nvSpPr>
          <p:cNvPr id="79" name="Google Shape;79;p15"/>
          <p:cNvSpPr txBox="1"/>
          <p:nvPr/>
        </p:nvSpPr>
        <p:spPr>
          <a:xfrm>
            <a:off x="0" y="0"/>
            <a:ext cx="30000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