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0" r:id="rId5"/>
  </p:sldMasterIdLst>
  <p:notesMasterIdLst>
    <p:notesMasterId r:id="rId6"/>
  </p:notesMasterIdLst>
  <p:sldIdLst>
    <p:sldId id="256" r:id="rId7"/>
    <p:sldId id="257" r:id="rId8"/>
  </p:sldIdLst>
  <p:sldSz cy="5143500" cx="9144000"/>
  <p:notesSz cx="6858000" cy="9144000"/>
  <p:embeddedFontLst>
    <p:embeddedFont>
      <p:font typeface="Roboto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13CB89B-CF29-4D2D-8D0F-65EBF724FB02}">
  <a:tblStyle styleId="{913CB89B-CF29-4D2D-8D0F-65EBF724FB0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Roboto-regular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85a1b35812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3" name="Google Shape;53;g385a1b35812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54" name="Google Shape;54;g385a1b35812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pt-BR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85ce770fe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85ce770fe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 1" showMasterSp="0">
  <p:cSld name="Em branco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4"/>
          <p:cNvSpPr/>
          <p:nvPr/>
        </p:nvSpPr>
        <p:spPr>
          <a:xfrm>
            <a:off x="79925" y="1503802"/>
            <a:ext cx="4928700" cy="655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BENEFÍCIOS</a:t>
            </a:r>
            <a:r>
              <a:rPr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Zerar os gastos com energia elétrica na Justiça Eleitoral da Paraíba;  reduzir a dependência de fontes externas e de variações no preço da eletricidade; reduzir as emissões de carbono através do uso de fontes limpas de energia, contribuindo para o alcance dos objetivos de desenvolvimento sustentável (ODS).</a:t>
            </a:r>
            <a:endParaRPr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1"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7" name="Google Shape;57;p14"/>
          <p:cNvSpPr/>
          <p:nvPr/>
        </p:nvSpPr>
        <p:spPr>
          <a:xfrm>
            <a:off x="0" y="1"/>
            <a:ext cx="9144000" cy="564300"/>
          </a:xfrm>
          <a:prstGeom prst="rect">
            <a:avLst/>
          </a:prstGeom>
          <a:solidFill>
            <a:srgbClr val="696989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F2F2F5"/>
                </a:solidFill>
              </a:rPr>
              <a:t>13</a:t>
            </a:r>
            <a:r>
              <a:rPr b="1" i="0" lang="pt-BR" sz="1500" u="none" cap="none" strike="noStrike">
                <a:solidFill>
                  <a:srgbClr val="F2F2F5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b="1" lang="pt-BR" sz="1500">
                <a:solidFill>
                  <a:srgbClr val="F2F2F5"/>
                </a:solidFill>
              </a:rPr>
              <a:t> Usina Fotovoltaica</a:t>
            </a:r>
            <a:endParaRPr b="1" sz="1500">
              <a:solidFill>
                <a:srgbClr val="F2F2F5"/>
              </a:solidFill>
            </a:endParaRPr>
          </a:p>
        </p:txBody>
      </p:sp>
      <p:sp>
        <p:nvSpPr>
          <p:cNvPr id="58" name="Google Shape;58;p14"/>
          <p:cNvSpPr/>
          <p:nvPr/>
        </p:nvSpPr>
        <p:spPr>
          <a:xfrm>
            <a:off x="71275" y="1033500"/>
            <a:ext cx="49287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OBJETIVOS</a:t>
            </a:r>
            <a:r>
              <a:rPr b="1" i="0" lang="pt-BR" sz="10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</a:t>
            </a:r>
            <a:r>
              <a:rPr lang="pt-BR" sz="10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Implantação de geração de energia solar fotovoltaica para redução de despesas com energia elétrica, bem como redução da emissão de gases de efeito estufa do escopo 2 do Padrão GHG Protocol Brasileiro.</a:t>
            </a:r>
            <a:endParaRPr sz="10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59" name="Google Shape;59;p14"/>
          <p:cNvSpPr/>
          <p:nvPr/>
        </p:nvSpPr>
        <p:spPr>
          <a:xfrm>
            <a:off x="5072100" y="635650"/>
            <a:ext cx="4004100" cy="3348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UNIDADES ENVOLVIDAS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Comissão Gestora do PLS, SEGEM, SAD</a:t>
            </a:r>
            <a:r>
              <a:rPr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sz="1100"/>
          </a:p>
        </p:txBody>
      </p:sp>
      <p:sp>
        <p:nvSpPr>
          <p:cNvPr id="60" name="Google Shape;60;p14"/>
          <p:cNvSpPr/>
          <p:nvPr/>
        </p:nvSpPr>
        <p:spPr>
          <a:xfrm>
            <a:off x="67872" y="621428"/>
            <a:ext cx="31809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GESTORES: </a:t>
            </a:r>
            <a:r>
              <a:rPr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Vanessa Moura</a:t>
            </a:r>
            <a:r>
              <a:rPr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e Diógenes Paiva</a:t>
            </a:r>
            <a:endParaRPr i="0" sz="1100" u="none" cap="none" strike="noStrike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1" name="Google Shape;61;p14"/>
          <p:cNvSpPr/>
          <p:nvPr/>
        </p:nvSpPr>
        <p:spPr>
          <a:xfrm>
            <a:off x="3312212" y="623601"/>
            <a:ext cx="1687800" cy="3429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DURAÇÃO (meses):  </a:t>
            </a:r>
            <a:r>
              <a:rPr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30</a:t>
            </a:r>
            <a:endParaRPr sz="1100">
              <a:solidFill>
                <a:srgbClr val="15151B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5072100" y="1503951"/>
            <a:ext cx="4004100" cy="6552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RESTRIÇÕES: </a:t>
            </a:r>
            <a:r>
              <a:rPr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Área de coberta insuficiente no prédio da Sede do TRE-PB.</a:t>
            </a:r>
            <a:endParaRPr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5063825" y="1030361"/>
            <a:ext cx="4004100" cy="411300"/>
          </a:xfrm>
          <a:prstGeom prst="rect">
            <a:avLst/>
          </a:prstGeom>
          <a:solidFill>
            <a:schemeClr val="lt2"/>
          </a:solidFill>
          <a:ln cap="flat" cmpd="sng" w="21425">
            <a:solidFill>
              <a:srgbClr val="D6D6D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100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RECURSOS</a:t>
            </a:r>
            <a:r>
              <a:rPr b="1"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i="0" lang="pt-BR" sz="1100" u="none" cap="none" strike="noStrike">
                <a:solidFill>
                  <a:srgbClr val="696989"/>
                </a:solidFill>
                <a:latin typeface="Roboto"/>
                <a:ea typeface="Roboto"/>
                <a:cs typeface="Roboto"/>
                <a:sym typeface="Roboto"/>
              </a:rPr>
              <a:t>Sistemas de geração de energia solar fotovoltaica</a:t>
            </a:r>
            <a:endParaRPr sz="1100">
              <a:solidFill>
                <a:srgbClr val="69698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descr="Prancheta Parcialmente Marcada estrutura de tópicos"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5350" y="3570"/>
            <a:ext cx="560786" cy="5607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5" name="Google Shape;65;p14"/>
          <p:cNvGraphicFramePr/>
          <p:nvPr/>
        </p:nvGraphicFramePr>
        <p:xfrm>
          <a:off x="79919" y="222250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{913CB89B-CF29-4D2D-8D0F-65EBF724FB02}</a:tableStyleId>
              </a:tblPr>
              <a:tblGrid>
                <a:gridCol w="3770875"/>
                <a:gridCol w="479400"/>
                <a:gridCol w="425125"/>
                <a:gridCol w="425125"/>
                <a:gridCol w="425125"/>
                <a:gridCol w="425125"/>
                <a:gridCol w="486475"/>
                <a:gridCol w="425125"/>
                <a:gridCol w="425125"/>
                <a:gridCol w="425125"/>
                <a:gridCol w="425125"/>
                <a:gridCol w="425125"/>
                <a:gridCol w="425125"/>
              </a:tblGrid>
              <a:tr h="2954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800"/>
                        <a:t>Resultados Chave / Mês</a:t>
                      </a:r>
                      <a:endParaRPr b="1" i="1" sz="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Juk/25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Ago/25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Set/25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Out/25</a:t>
                      </a:r>
                      <a:endParaRPr b="1" sz="11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Nov/25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Dez/25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Jan/26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Fev/26</a:t>
                      </a:r>
                      <a:endParaRPr b="1" i="1" sz="4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Mar/26</a:t>
                      </a:r>
                      <a:endParaRPr b="1" i="1" sz="400"/>
                    </a:p>
                  </a:txBody>
                  <a:tcPr marT="91425" marB="91425" marR="91425" marL="91425"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Abr/26</a:t>
                      </a:r>
                      <a:endParaRPr b="1" i="1" sz="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Mai a Dez/26</a:t>
                      </a:r>
                      <a:endParaRPr b="1" i="1" sz="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i="1" lang="pt-BR" sz="400"/>
                        <a:t>2027</a:t>
                      </a:r>
                      <a:endParaRPr b="1" i="1" sz="400"/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</a:tcPr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RC1.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Projeto básico da obra de construção da usina de geração fotovoltaica no Anexo I do TRE-PB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 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20 da Estratégia</a:t>
                      </a:r>
                      <a:endParaRPr sz="1000">
                        <a:solidFill>
                          <a:srgbClr val="15151B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lnT cap="flat" cmpd="sng" w="9525">
                      <a:solidFill>
                        <a:srgbClr val="9E9E9E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RC2.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do consumo de energia elétrica das unidades da Justiça Eleitoral no Estado da Paraíba, exceto a Sede, compensado pela geração de energia solar fotovoltaica.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20 da Estratégia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908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RC3.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30% do consumo de energia elétrica do prédio Sede do TRE-PB compensado pela geração de energia solar fotovoltaica. 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20 da Estratégia</a:t>
                      </a:r>
                      <a:endParaRPr b="1" sz="10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557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RC4. </a:t>
                      </a:r>
                      <a:r>
                        <a:rPr lang="pt-BR" sz="1000">
                          <a:solidFill>
                            <a:srgbClr val="15151B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100% do consumo de energia elétrica das unidades da Justiça Eleitoral no Estado da Paraíba compensado pela geração de energia solar fotovoltaica - </a:t>
                      </a:r>
                      <a:r>
                        <a:rPr b="1" lang="pt-BR" sz="1000">
                          <a:solidFill>
                            <a:srgbClr val="696989"/>
                          </a:solidFill>
                          <a:latin typeface="Roboto"/>
                          <a:ea typeface="Roboto"/>
                          <a:cs typeface="Roboto"/>
                          <a:sym typeface="Roboto"/>
                        </a:rPr>
                        <a:t>RC 20 da Estratégia</a:t>
                      </a:r>
                      <a:endParaRPr b="1" sz="1000">
                        <a:solidFill>
                          <a:srgbClr val="696989"/>
                        </a:solidFill>
                        <a:latin typeface="Roboto"/>
                        <a:ea typeface="Roboto"/>
                        <a:cs typeface="Roboto"/>
                        <a:sym typeface="Roboto"/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/>
              <a:t>Glossário</a:t>
            </a:r>
            <a:endParaRPr b="1" i="1"/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Gestores</a:t>
            </a:r>
            <a:r>
              <a:rPr lang="pt-BR" sz="1300"/>
              <a:t>: Responsáveis pela condução do projeto, interação com as unidades encarregadas da execução, resolução de pendências, remoção de impedimentos que venham a surgir no decorrer dos trabalhos, atualização do andamento do projeto no Painel da Estratégia.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Objetivo </a:t>
            </a:r>
            <a:r>
              <a:rPr lang="pt-BR" sz="1300"/>
              <a:t>- O que teremos construído/feito ao final do projeto.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lang="pt-BR" sz="1300"/>
              <a:t>Benefícios </a:t>
            </a:r>
            <a:r>
              <a:rPr lang="pt-BR" sz="1300"/>
              <a:t>- O que nosso público externo, as nossas unidades ganham quando o projeto estiver finalizado.</a:t>
            </a:r>
            <a:endParaRPr sz="1300"/>
          </a:p>
          <a:p>
            <a:pPr indent="-311150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ts val="1300"/>
              <a:buChar char="-"/>
            </a:pPr>
            <a:r>
              <a:rPr b="1" i="1" lang="pt-BR" sz="1300"/>
              <a:t>RCs (Resultados-chave)</a:t>
            </a:r>
            <a:r>
              <a:rPr lang="pt-BR" sz="1300"/>
              <a:t> - Resultados que precisamos produzir para concluir o projeto e entregar os benefícios perseguidos.</a:t>
            </a:r>
            <a:endParaRPr sz="1300"/>
          </a:p>
        </p:txBody>
      </p:sp>
      <p:sp>
        <p:nvSpPr>
          <p:cNvPr id="72" name="Google Shape;72;p15"/>
          <p:cNvSpPr txBox="1"/>
          <p:nvPr/>
        </p:nvSpPr>
        <p:spPr>
          <a:xfrm>
            <a:off x="4832400" y="297456"/>
            <a:ext cx="3999900" cy="25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Duração: </a:t>
            </a:r>
            <a:r>
              <a:rPr lang="pt-BR" sz="1300">
                <a:solidFill>
                  <a:srgbClr val="595959"/>
                </a:solidFill>
              </a:rPr>
              <a:t>Tempo estimado para conclusão.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Equipe: </a:t>
            </a:r>
            <a:r>
              <a:rPr lang="pt-BR" sz="1300">
                <a:solidFill>
                  <a:srgbClr val="595959"/>
                </a:solidFill>
              </a:rPr>
              <a:t>Unidades do Tribunal que se envolverão na execução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Custo </a:t>
            </a:r>
            <a:r>
              <a:rPr lang="pt-BR" sz="1300">
                <a:solidFill>
                  <a:srgbClr val="595959"/>
                </a:solidFill>
              </a:rPr>
              <a:t>- Contratações de serviços, diárias, aquisição de bens, passagens e demais despesas requeridas (além de remuneração) para construção dos RCs do projeto.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Restrições</a:t>
            </a:r>
            <a:r>
              <a:rPr lang="pt-BR" sz="1300">
                <a:solidFill>
                  <a:srgbClr val="595959"/>
                </a:solidFill>
              </a:rPr>
              <a:t> - Eventuais condições que limitam a execução do projeto, com impacto no resultado a ser produzido.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 sz="1300">
                <a:solidFill>
                  <a:srgbClr val="595959"/>
                </a:solidFill>
              </a:rPr>
              <a:t>Cronograma </a:t>
            </a:r>
            <a:r>
              <a:rPr lang="pt-BR" sz="1300">
                <a:solidFill>
                  <a:srgbClr val="595959"/>
                </a:solidFill>
              </a:rPr>
              <a:t>- Distribuição estimada dos Resultados-chave no tempo em que serão produzidos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3" name="Google Shape;73;p15"/>
          <p:cNvSpPr txBox="1"/>
          <p:nvPr/>
        </p:nvSpPr>
        <p:spPr>
          <a:xfrm>
            <a:off x="4832400" y="2848350"/>
            <a:ext cx="4138200" cy="21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pt-BR">
                <a:solidFill>
                  <a:srgbClr val="595959"/>
                </a:solidFill>
              </a:rPr>
              <a:t>UNIDADES</a:t>
            </a:r>
            <a:endParaRPr b="1" i="1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SEGEM (Secretaria de Gestão Estratégica e Modernização)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SAD(Secretaria de Administração)</a:t>
            </a:r>
            <a:endParaRPr sz="1300">
              <a:solidFill>
                <a:srgbClr val="595959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300">
                <a:solidFill>
                  <a:srgbClr val="595959"/>
                </a:solidFill>
              </a:rPr>
              <a:t>Comissão Gestora do PLS</a:t>
            </a:r>
            <a:endParaRPr sz="1300">
              <a:solidFill>
                <a:srgbClr val="595959"/>
              </a:solidFill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0" y="0"/>
            <a:ext cx="30000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