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</p:sldIdLst>
  <p:sldSz cy="5143500" cx="9144000"/>
  <p:notesSz cx="6858000" cy="9144000"/>
  <p:embeddedFontLst>
    <p:embeddedFont>
      <p:font typeface="Roboto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4" roundtripDataSignature="AMtx7mg7x1vEY48Tz6PZU2dkmwYBBt0T7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536CCCF-826E-4B71-BF50-01DE211E80E9}">
  <a:tblStyle styleId="{4536CCCF-826E-4B71-BF50-01DE211E80E9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.fntdata"/><Relationship Id="rId10" Type="http://schemas.openxmlformats.org/officeDocument/2006/relationships/font" Target="fonts/Roboto-regular.fntdata"/><Relationship Id="rId13" Type="http://schemas.openxmlformats.org/officeDocument/2006/relationships/font" Target="fonts/Roboto-boldItalic.fntdata"/><Relationship Id="rId12" Type="http://schemas.openxmlformats.org/officeDocument/2006/relationships/font" Target="fonts/Robot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4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p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4" name="Google Shape;54;p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pt-B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c6e0d1dae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g38c6e0d1dae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69" name="Google Shape;69;g38c6e0d1dae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pt-B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85bb4f6ac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85bb4f6ac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 1" showMasterSp="0">
  <p:cSld name="Em branco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5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4" name="Google Shape;4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2" name="Google Shape;12;p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3" name="Google Shape;13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1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1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1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0" name="Google Shape;40;p1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1" name="Google Shape;41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"/>
          <p:cNvSpPr/>
          <p:nvPr/>
        </p:nvSpPr>
        <p:spPr>
          <a:xfrm>
            <a:off x="71275" y="1582564"/>
            <a:ext cx="4928700" cy="5607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BENEFÍCIOS: </a:t>
            </a:r>
            <a:r>
              <a:rPr lang="pt-BR" sz="1000">
                <a:solidFill>
                  <a:schemeClr val="dk1"/>
                </a:solidFill>
              </a:rPr>
              <a:t>Garantir acesso equitativo aos serviços do TRE-PB; Fortalecimento da imagem institucional e do cumprimento das políticas públicas de inclusão; Aumento da satisfação do usuário</a:t>
            </a:r>
            <a:endParaRPr b="0" i="0" sz="10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" name="Google Shape;57;p3"/>
          <p:cNvSpPr/>
          <p:nvPr/>
        </p:nvSpPr>
        <p:spPr>
          <a:xfrm>
            <a:off x="0" y="1"/>
            <a:ext cx="9144000" cy="564300"/>
          </a:xfrm>
          <a:prstGeom prst="rect">
            <a:avLst/>
          </a:prstGeom>
          <a:solidFill>
            <a:srgbClr val="696989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lang="pt-BR" sz="1500">
                <a:solidFill>
                  <a:srgbClr val="F2F2F5"/>
                </a:solidFill>
              </a:rPr>
              <a:t>14</a:t>
            </a:r>
            <a:r>
              <a:rPr b="1" i="0" lang="pt-BR" sz="1500" u="none" cap="none" strike="noStrike">
                <a:solidFill>
                  <a:srgbClr val="F2F2F5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b="1" lang="pt-BR" sz="1500">
                <a:solidFill>
                  <a:srgbClr val="F2F2F5"/>
                </a:solidFill>
              </a:rPr>
              <a:t>Atendimento Inclusivo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3"/>
          <p:cNvSpPr/>
          <p:nvPr/>
        </p:nvSpPr>
        <p:spPr>
          <a:xfrm>
            <a:off x="71275" y="1033500"/>
            <a:ext cx="4928700" cy="4776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t-BR" sz="9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OBJETIVO: </a:t>
            </a:r>
            <a:r>
              <a:rPr lang="pt-BR"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Habilitar servidores para o atendimento inclusivo, desenvolvendo competências, incorporando rotinas, utilizando suporte tecnológico e estrutura física em todos os serviços de atendimento físico e digital promovidos </a:t>
            </a:r>
            <a:r>
              <a:rPr lang="pt-BR"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pelo</a:t>
            </a:r>
            <a:r>
              <a:rPr lang="pt-BR"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TRE-PB.</a:t>
            </a:r>
            <a:endParaRPr i="0" sz="900" u="none" cap="none" strike="noStrike">
              <a:solidFill>
                <a:srgbClr val="15151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5072100" y="635650"/>
            <a:ext cx="4004100" cy="3348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UNIDADES ENVOLVIDAS:COINT,  C</a:t>
            </a: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MAID, </a:t>
            </a: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SEGEM, </a:t>
            </a: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SAD, STIC, SGP, ASCOM e COEJE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67872" y="621428"/>
            <a:ext cx="31809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GESTORES: </a:t>
            </a:r>
            <a:r>
              <a:rPr lang="pt-BR"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Israela Pontes  e Isabelly Morais</a:t>
            </a:r>
            <a:endParaRPr i="0" sz="11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3"/>
          <p:cNvSpPr/>
          <p:nvPr/>
        </p:nvSpPr>
        <p:spPr>
          <a:xfrm>
            <a:off x="3312212" y="623601"/>
            <a:ext cx="16878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DURAÇÃO (meses): </a:t>
            </a:r>
            <a:r>
              <a:rPr b="1" i="0" lang="pt-BR" sz="1100" u="none" cap="none" strike="noStrike">
                <a:solidFill>
                  <a:srgbClr val="696989"/>
                </a:solidFill>
                <a:highlight>
                  <a:schemeClr val="accent4"/>
                </a:highlight>
                <a:latin typeface="Roboto"/>
                <a:ea typeface="Roboto"/>
                <a:cs typeface="Roboto"/>
                <a:sym typeface="Roboto"/>
              </a:rPr>
              <a:t>12</a:t>
            </a:r>
            <a:endParaRPr b="0" i="0" sz="1100" u="none" cap="none" strike="noStrike">
              <a:solidFill>
                <a:srgbClr val="15151B"/>
              </a:solidFill>
              <a:highlight>
                <a:schemeClr val="accent4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5063825" y="1579189"/>
            <a:ext cx="4004100" cy="564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RESTRIÇÕES: </a:t>
            </a:r>
            <a:r>
              <a:rPr b="0" i="0" lang="pt-BR" sz="1000" u="none" cap="none" strike="noStrike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Orçamento; prédios </a:t>
            </a:r>
            <a:r>
              <a:rPr lang="pt-BR" sz="10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que não são próprios; locais de votação</a:t>
            </a:r>
            <a:endParaRPr b="1" i="0" sz="10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5063825" y="1030348"/>
            <a:ext cx="4004100" cy="4776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RECURSOS: </a:t>
            </a:r>
            <a:r>
              <a:rPr lang="pt-BR" sz="10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Tecnologias assistivas; adequações de espaços físico; capacitações</a:t>
            </a:r>
            <a:endParaRPr b="1" i="0" sz="10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descr="Prancheta Parcialmente Marcada estrutura de tópicos" id="64" name="Google Shape;6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5350" y="3570"/>
            <a:ext cx="560786" cy="5607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5" name="Google Shape;65;p3"/>
          <p:cNvGraphicFramePr/>
          <p:nvPr/>
        </p:nvGraphicFramePr>
        <p:xfrm>
          <a:off x="71194" y="221673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{4536CCCF-826E-4B71-BF50-01DE211E80E9}</a:tableStyleId>
              </a:tblPr>
              <a:tblGrid>
                <a:gridCol w="3913500"/>
                <a:gridCol w="385000"/>
                <a:gridCol w="385000"/>
                <a:gridCol w="392850"/>
                <a:gridCol w="392850"/>
                <a:gridCol w="392850"/>
                <a:gridCol w="392850"/>
                <a:gridCol w="392850"/>
                <a:gridCol w="392850"/>
                <a:gridCol w="392850"/>
                <a:gridCol w="392850"/>
                <a:gridCol w="382850"/>
                <a:gridCol w="402825"/>
                <a:gridCol w="385000"/>
              </a:tblGrid>
              <a:tr h="489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Resultados Chave / Mês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Nov/25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Dez/25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Jan/26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Fev/26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Mar/26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Abr/26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Mai/26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Jun/26</a:t>
                      </a:r>
                      <a:endParaRPr b="1" i="1" sz="700" u="none" cap="none" strike="noStrike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t/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Jul/26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Ago/26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Set/26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>
                          <a:latin typeface="Roboto"/>
                          <a:ea typeface="Roboto"/>
                          <a:cs typeface="Roboto"/>
                          <a:sym typeface="Roboto"/>
                        </a:rPr>
                        <a:t>Ou a Dez/26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>
                          <a:latin typeface="Roboto"/>
                          <a:ea typeface="Roboto"/>
                          <a:cs typeface="Roboto"/>
                          <a:sym typeface="Roboto"/>
                        </a:rPr>
                        <a:t>2027 a 2032</a:t>
                      </a:r>
                      <a:endParaRPr b="1" i="1" sz="7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</a:tr>
              <a:tr h="6461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pt-BR" sz="9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RC1. </a:t>
                      </a:r>
                      <a:r>
                        <a:rPr lang="pt-BR" sz="9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Desenvolver cultura institucional de respeito à diversidade e à equidade</a:t>
                      </a:r>
                      <a:r>
                        <a:rPr lang="pt-BR" sz="1000">
                          <a:solidFill>
                            <a:srgbClr val="15151B"/>
                          </a:solidFill>
                        </a:rPr>
                        <a:t>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r>
                        <a:rPr lang="pt-BR" sz="900">
                          <a:solidFill>
                            <a:srgbClr val="15151B"/>
                          </a:solidFill>
                          <a:highlight>
                            <a:srgbClr val="FFFFFF"/>
                          </a:highlight>
                          <a:latin typeface="Roboto"/>
                          <a:ea typeface="Roboto"/>
                          <a:cs typeface="Roboto"/>
                          <a:sym typeface="Roboto"/>
                        </a:rPr>
                        <a:t>- </a:t>
                      </a:r>
                      <a:r>
                        <a:rPr b="1" lang="pt-BR" sz="900">
                          <a:solidFill>
                            <a:srgbClr val="696989"/>
                          </a:solidFill>
                          <a:highlight>
                            <a:srgbClr val="FFFFFF"/>
                          </a:highlight>
                          <a:latin typeface="Roboto"/>
                          <a:ea typeface="Roboto"/>
                          <a:cs typeface="Roboto"/>
                          <a:sym typeface="Roboto"/>
                        </a:rPr>
                        <a:t>RCs 22  da Estratégia</a:t>
                      </a:r>
                      <a:endParaRPr b="1" sz="900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10373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900">
                          <a:solidFill>
                            <a:srgbClr val="696989"/>
                          </a:solidFill>
                          <a:highlight>
                            <a:srgbClr val="FFFFFF"/>
                          </a:highlight>
                          <a:latin typeface="Roboto"/>
                          <a:ea typeface="Roboto"/>
                          <a:cs typeface="Roboto"/>
                          <a:sym typeface="Roboto"/>
                        </a:rPr>
                        <a:t>RC2. </a:t>
                      </a:r>
                      <a:r>
                        <a:rPr lang="pt-BR" sz="100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</a:rPr>
                        <a:t> Implementação de política institucional de atendimento acessível e inclusivo que estabeleçam parâmetros de referência para assegurar acessibilidade plena a espaços, informações e serviços da Justiça Eleitoral da Paraíba, coibindo qualquer forma de discriminação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pt-BR" sz="900">
                          <a:solidFill>
                            <a:srgbClr val="15151B"/>
                          </a:solidFill>
                          <a:highlight>
                            <a:srgbClr val="FFFFFF"/>
                          </a:highlight>
                          <a:latin typeface="Roboto"/>
                          <a:ea typeface="Roboto"/>
                          <a:cs typeface="Roboto"/>
                          <a:sym typeface="Roboto"/>
                        </a:rPr>
                        <a:t>- </a:t>
                      </a:r>
                      <a:r>
                        <a:rPr b="1" lang="pt-BR" sz="900">
                          <a:solidFill>
                            <a:srgbClr val="696989"/>
                          </a:solidFill>
                          <a:highlight>
                            <a:srgbClr val="FFFFFF"/>
                          </a:highlight>
                          <a:latin typeface="Roboto"/>
                          <a:ea typeface="Roboto"/>
                          <a:cs typeface="Roboto"/>
                          <a:sym typeface="Roboto"/>
                        </a:rPr>
                        <a:t>RCs 22, 23, 24  da Estratégia</a:t>
                      </a:r>
                      <a:endParaRPr sz="13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6668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900">
                          <a:solidFill>
                            <a:srgbClr val="696989"/>
                          </a:solidFill>
                          <a:highlight>
                            <a:srgbClr val="FFFFFF"/>
                          </a:highlight>
                          <a:latin typeface="Roboto"/>
                          <a:ea typeface="Roboto"/>
                          <a:cs typeface="Roboto"/>
                          <a:sym typeface="Roboto"/>
                        </a:rPr>
                        <a:t>RC3.</a:t>
                      </a:r>
                      <a:r>
                        <a:rPr lang="pt-BR" sz="100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</a:rPr>
                        <a:t>100% dos canais de atendimento digital ao público externo </a:t>
                      </a:r>
                      <a:r>
                        <a:rPr lang="pt-BR" sz="100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</a:rPr>
                        <a:t>atendendo aos parâmetros de referência.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r>
                        <a:rPr lang="pt-BR" sz="900">
                          <a:solidFill>
                            <a:srgbClr val="15151B"/>
                          </a:solidFill>
                          <a:highlight>
                            <a:srgbClr val="FFFFFF"/>
                          </a:highlight>
                          <a:latin typeface="Roboto"/>
                          <a:ea typeface="Roboto"/>
                          <a:cs typeface="Roboto"/>
                          <a:sym typeface="Roboto"/>
                        </a:rPr>
                        <a:t>- </a:t>
                      </a:r>
                      <a:r>
                        <a:rPr b="1" lang="pt-BR" sz="900">
                          <a:solidFill>
                            <a:srgbClr val="696989"/>
                          </a:solidFill>
                          <a:highlight>
                            <a:srgbClr val="FFFFFF"/>
                          </a:highlight>
                          <a:latin typeface="Roboto"/>
                          <a:ea typeface="Roboto"/>
                          <a:cs typeface="Roboto"/>
                          <a:sym typeface="Roboto"/>
                        </a:rPr>
                        <a:t>RCs  23 e 24  da Estratégia</a:t>
                      </a:r>
                      <a:endParaRPr sz="13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8c6e0d1dae_0_0"/>
          <p:cNvSpPr/>
          <p:nvPr/>
        </p:nvSpPr>
        <p:spPr>
          <a:xfrm>
            <a:off x="71275" y="1582564"/>
            <a:ext cx="4928700" cy="5607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BENEFÍCIOS: </a:t>
            </a:r>
            <a:r>
              <a:rPr lang="pt-BR" sz="1000">
                <a:solidFill>
                  <a:schemeClr val="dk1"/>
                </a:solidFill>
              </a:rPr>
              <a:t>Garantir acesso equitativo aos serviços do TRE-PB; Fortalecimento da imagem institucional e do cumprimento das políticas públicas de inclusão; Aumento da satisfação do usuário</a:t>
            </a:r>
            <a:endParaRPr b="0" i="0" sz="10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2" name="Google Shape;72;g38c6e0d1dae_0_0"/>
          <p:cNvSpPr/>
          <p:nvPr/>
        </p:nvSpPr>
        <p:spPr>
          <a:xfrm>
            <a:off x="0" y="1"/>
            <a:ext cx="9144000" cy="564300"/>
          </a:xfrm>
          <a:prstGeom prst="rect">
            <a:avLst/>
          </a:prstGeom>
          <a:solidFill>
            <a:srgbClr val="696989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lang="pt-BR" sz="1500">
                <a:solidFill>
                  <a:srgbClr val="F2F2F5"/>
                </a:solidFill>
              </a:rPr>
              <a:t>14</a:t>
            </a:r>
            <a:r>
              <a:rPr b="1" i="0" lang="pt-BR" sz="1500" u="none" cap="none" strike="noStrike">
                <a:solidFill>
                  <a:srgbClr val="F2F2F5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b="1" lang="pt-BR" sz="1500">
                <a:solidFill>
                  <a:srgbClr val="F2F2F5"/>
                </a:solidFill>
              </a:rPr>
              <a:t>Atendimento Inclusivo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g38c6e0d1dae_0_0"/>
          <p:cNvSpPr/>
          <p:nvPr/>
        </p:nvSpPr>
        <p:spPr>
          <a:xfrm>
            <a:off x="71275" y="1033500"/>
            <a:ext cx="4928700" cy="4776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t-BR" sz="9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OBJETIVO: </a:t>
            </a:r>
            <a:r>
              <a:rPr lang="pt-BR"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Habilitar servidores para o atendimento inclusivo, desenvolvendo competências, incorporando rotinas, utilizando suporte tecnológico e estrutura física em todos os serviços de atendimento físico e digital promovidos pelo TRE-PB.</a:t>
            </a:r>
            <a:endParaRPr i="0" sz="900" u="none" cap="none" strike="noStrike">
              <a:solidFill>
                <a:srgbClr val="15151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4" name="Google Shape;74;g38c6e0d1dae_0_0"/>
          <p:cNvSpPr/>
          <p:nvPr/>
        </p:nvSpPr>
        <p:spPr>
          <a:xfrm>
            <a:off x="5072100" y="635650"/>
            <a:ext cx="4004100" cy="3348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UNIDADES ENVOLVIDAS:COINT,  C</a:t>
            </a: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MAID, </a:t>
            </a: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SEGEM, </a:t>
            </a: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SAD, STIC, SGP, ASCOM e COEJE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g38c6e0d1dae_0_0"/>
          <p:cNvSpPr/>
          <p:nvPr/>
        </p:nvSpPr>
        <p:spPr>
          <a:xfrm>
            <a:off x="67872" y="621428"/>
            <a:ext cx="31809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GESTORES: </a:t>
            </a:r>
            <a:r>
              <a:rPr lang="pt-BR"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Israela Pontes  e Isabelly Morais</a:t>
            </a:r>
            <a:endParaRPr i="0" sz="11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6" name="Google Shape;76;g38c6e0d1dae_0_0"/>
          <p:cNvSpPr/>
          <p:nvPr/>
        </p:nvSpPr>
        <p:spPr>
          <a:xfrm>
            <a:off x="3312212" y="623601"/>
            <a:ext cx="16878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DURAÇÃO (meses): </a:t>
            </a:r>
            <a:r>
              <a:rPr b="1" i="0" lang="pt-BR" sz="1100" u="none" cap="none" strike="noStrike">
                <a:solidFill>
                  <a:srgbClr val="696989"/>
                </a:solidFill>
                <a:highlight>
                  <a:schemeClr val="accent4"/>
                </a:highlight>
                <a:latin typeface="Roboto"/>
                <a:ea typeface="Roboto"/>
                <a:cs typeface="Roboto"/>
                <a:sym typeface="Roboto"/>
              </a:rPr>
              <a:t>12</a:t>
            </a:r>
            <a:endParaRPr b="0" i="0" sz="1100" u="none" cap="none" strike="noStrike">
              <a:solidFill>
                <a:srgbClr val="15151B"/>
              </a:solidFill>
              <a:highlight>
                <a:schemeClr val="accent4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7" name="Google Shape;77;g38c6e0d1dae_0_0"/>
          <p:cNvSpPr/>
          <p:nvPr/>
        </p:nvSpPr>
        <p:spPr>
          <a:xfrm>
            <a:off x="5063825" y="1579189"/>
            <a:ext cx="4004100" cy="564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RESTRIÇÕES: </a:t>
            </a:r>
            <a:r>
              <a:rPr b="0" i="0" lang="pt-BR" sz="1000" u="none" cap="none" strike="noStrike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Orçamento; prédios </a:t>
            </a:r>
            <a:r>
              <a:rPr lang="pt-BR" sz="10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que não são próprios; locais de votação</a:t>
            </a:r>
            <a:endParaRPr b="1" i="0" sz="10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8" name="Google Shape;78;g38c6e0d1dae_0_0"/>
          <p:cNvSpPr/>
          <p:nvPr/>
        </p:nvSpPr>
        <p:spPr>
          <a:xfrm>
            <a:off x="5063825" y="1030348"/>
            <a:ext cx="4004100" cy="4776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RECURSOS: </a:t>
            </a:r>
            <a:r>
              <a:rPr lang="pt-BR" sz="10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Tecnologias assistivas; adequações de espaços físico; capacitações</a:t>
            </a:r>
            <a:endParaRPr b="1" i="0" sz="10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descr="Prancheta Parcialmente Marcada estrutura de tópicos" id="79" name="Google Shape;79;g38c6e0d1dae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5350" y="3570"/>
            <a:ext cx="560786" cy="5607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0" name="Google Shape;80;g38c6e0d1dae_0_0"/>
          <p:cNvGraphicFramePr/>
          <p:nvPr/>
        </p:nvGraphicFramePr>
        <p:xfrm>
          <a:off x="71194" y="221673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{4536CCCF-826E-4B71-BF50-01DE211E80E9}</a:tableStyleId>
              </a:tblPr>
              <a:tblGrid>
                <a:gridCol w="3472475"/>
                <a:gridCol w="388900"/>
                <a:gridCol w="388900"/>
                <a:gridCol w="388900"/>
                <a:gridCol w="382850"/>
                <a:gridCol w="395075"/>
                <a:gridCol w="388900"/>
                <a:gridCol w="388900"/>
                <a:gridCol w="388900"/>
                <a:gridCol w="388900"/>
                <a:gridCol w="389425"/>
                <a:gridCol w="388900"/>
                <a:gridCol w="382850"/>
                <a:gridCol w="503850"/>
                <a:gridCol w="382850"/>
              </a:tblGrid>
              <a:tr h="489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Resultados Chave / Mês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Nov/25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Dez/25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Jan/26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Fev/26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Mar/26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Abr/26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Mai/26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Jun/26</a:t>
                      </a:r>
                      <a:endParaRPr b="1" i="1" sz="700" u="none" cap="none" strike="noStrike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t/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Jul/26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Ago/26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Set/26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>
                          <a:latin typeface="Roboto"/>
                          <a:ea typeface="Roboto"/>
                          <a:cs typeface="Roboto"/>
                          <a:sym typeface="Roboto"/>
                        </a:rPr>
                        <a:t>Out/26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>
                          <a:latin typeface="Roboto"/>
                          <a:ea typeface="Roboto"/>
                          <a:cs typeface="Roboto"/>
                          <a:sym typeface="Roboto"/>
                        </a:rPr>
                        <a:t>Nov e Dez/26</a:t>
                      </a:r>
                      <a:endParaRPr b="1" i="1" sz="7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>
                          <a:latin typeface="Roboto"/>
                          <a:ea typeface="Roboto"/>
                          <a:cs typeface="Roboto"/>
                          <a:sym typeface="Roboto"/>
                        </a:rPr>
                        <a:t>2027 a 2032</a:t>
                      </a:r>
                      <a:endParaRPr b="1" i="1" sz="7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</a:tr>
              <a:tr h="6461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pt-BR" sz="9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RC3.</a:t>
                      </a:r>
                      <a:r>
                        <a:rPr lang="pt-BR" sz="1000">
                          <a:solidFill>
                            <a:srgbClr val="15151B"/>
                          </a:solidFill>
                        </a:rPr>
                        <a:t> </a:t>
                      </a:r>
                      <a:r>
                        <a:rPr lang="pt-BR" sz="1000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</a:rPr>
                        <a:t>40% dos imóveis da Justiça Eleitoral atendendo aos parâmetros de referência </a:t>
                      </a:r>
                      <a:r>
                        <a:rPr lang="pt-BR" sz="900">
                          <a:solidFill>
                            <a:srgbClr val="15151B"/>
                          </a:solidFill>
                          <a:highlight>
                            <a:schemeClr val="lt1"/>
                          </a:highlight>
                          <a:latin typeface="Roboto"/>
                          <a:ea typeface="Roboto"/>
                          <a:cs typeface="Roboto"/>
                          <a:sym typeface="Roboto"/>
                        </a:rPr>
                        <a:t>- </a:t>
                      </a:r>
                      <a:r>
                        <a:rPr b="1" lang="pt-BR" sz="900">
                          <a:solidFill>
                            <a:srgbClr val="696989"/>
                          </a:solidFill>
                          <a:highlight>
                            <a:schemeClr val="lt1"/>
                          </a:highlight>
                          <a:latin typeface="Roboto"/>
                          <a:ea typeface="Roboto"/>
                          <a:cs typeface="Roboto"/>
                          <a:sym typeface="Roboto"/>
                        </a:rPr>
                        <a:t>RCs  23 e 24  da Estratégia</a:t>
                      </a:r>
                      <a:endParaRPr sz="1000">
                        <a:solidFill>
                          <a:srgbClr val="15151B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/>
                        <a:t> 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10373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900">
                          <a:solidFill>
                            <a:srgbClr val="696989"/>
                          </a:solidFill>
                          <a:highlight>
                            <a:srgbClr val="FFFFFF"/>
                          </a:highlight>
                          <a:latin typeface="Roboto"/>
                          <a:ea typeface="Roboto"/>
                          <a:cs typeface="Roboto"/>
                          <a:sym typeface="Roboto"/>
                        </a:rPr>
                        <a:t>RC4.</a:t>
                      </a:r>
                      <a:r>
                        <a:rPr lang="pt-BR" sz="1000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</a:rPr>
                        <a:t> 80%</a:t>
                      </a:r>
                      <a:r>
                        <a:rPr b="1" lang="pt-BR" sz="900">
                          <a:solidFill>
                            <a:srgbClr val="696989"/>
                          </a:solidFill>
                          <a:highlight>
                            <a:srgbClr val="FFFFFF"/>
                          </a:highlight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lang="pt-BR" sz="1000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</a:rPr>
                        <a:t>de Comunicação inclusiva no dia das eleições (1º e 2º turno) - </a:t>
                      </a:r>
                      <a:r>
                        <a:rPr lang="pt-BR" sz="900">
                          <a:solidFill>
                            <a:srgbClr val="15151B"/>
                          </a:solidFill>
                          <a:highlight>
                            <a:schemeClr val="lt1"/>
                          </a:highlight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b="1" lang="pt-BR" sz="900">
                          <a:solidFill>
                            <a:srgbClr val="696989"/>
                          </a:solidFill>
                          <a:highlight>
                            <a:schemeClr val="lt1"/>
                          </a:highlight>
                          <a:latin typeface="Roboto"/>
                          <a:ea typeface="Roboto"/>
                          <a:cs typeface="Roboto"/>
                          <a:sym typeface="Roboto"/>
                        </a:rPr>
                        <a:t>RCs  23 e 24  da Estratégia</a:t>
                      </a:r>
                      <a:endParaRPr b="1" sz="900">
                        <a:solidFill>
                          <a:srgbClr val="696989"/>
                        </a:solidFill>
                        <a:highlight>
                          <a:srgbClr val="FFFFFF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85bb4f6ac4_0_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/>
              <a:t>Glossário</a:t>
            </a:r>
            <a:endParaRPr b="1" i="1"/>
          </a:p>
        </p:txBody>
      </p:sp>
      <p:sp>
        <p:nvSpPr>
          <p:cNvPr id="86" name="Google Shape;86;g385bb4f6ac4_0_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Gestores</a:t>
            </a:r>
            <a:r>
              <a:rPr lang="pt-BR" sz="1300"/>
              <a:t>: Responsáveis pela condução do projeto, interação com as unidades encarregadas da execução, resolução de pendências, remoção de impedimentos que venham a surgir no decorrer dos trabalhos, atualização do andamento do projeto no Painel da Estratégia.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Objetivo </a:t>
            </a:r>
            <a:r>
              <a:rPr lang="pt-BR" sz="1300"/>
              <a:t>- O que teremos construído/feito ao final do projeto.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lang="pt-BR" sz="1300"/>
              <a:t>Benefícios </a:t>
            </a:r>
            <a:r>
              <a:rPr lang="pt-BR" sz="1300"/>
              <a:t>- O que nosso público externo, as nossas unidades ganham quando o projeto estiver finalizado.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RCs (Resultados-chave)</a:t>
            </a:r>
            <a:r>
              <a:rPr lang="pt-BR" sz="1300"/>
              <a:t> - Resultados que precisamos produzir para concluir o projeto e entregar os benefícios perseguidos.</a:t>
            </a:r>
            <a:endParaRPr sz="1300"/>
          </a:p>
        </p:txBody>
      </p:sp>
      <p:sp>
        <p:nvSpPr>
          <p:cNvPr id="87" name="Google Shape;87;g385bb4f6ac4_0_0"/>
          <p:cNvSpPr txBox="1"/>
          <p:nvPr/>
        </p:nvSpPr>
        <p:spPr>
          <a:xfrm>
            <a:off x="4832400" y="297456"/>
            <a:ext cx="3999900" cy="25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Duração: </a:t>
            </a:r>
            <a:r>
              <a:rPr lang="pt-BR" sz="1300">
                <a:solidFill>
                  <a:srgbClr val="595959"/>
                </a:solidFill>
              </a:rPr>
              <a:t>Tempo estimado para conclusão.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Eq</a:t>
            </a:r>
            <a:r>
              <a:rPr b="1" i="1" lang="pt-BR" sz="1300">
                <a:solidFill>
                  <a:srgbClr val="595959"/>
                </a:solidFill>
              </a:rPr>
              <a:t>uipe: </a:t>
            </a:r>
            <a:r>
              <a:rPr lang="pt-BR" sz="1300">
                <a:solidFill>
                  <a:srgbClr val="595959"/>
                </a:solidFill>
              </a:rPr>
              <a:t>Unidades do Tribunal que se envolverão na execução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Custo </a:t>
            </a:r>
            <a:r>
              <a:rPr lang="pt-BR" sz="1300">
                <a:solidFill>
                  <a:srgbClr val="595959"/>
                </a:solidFill>
              </a:rPr>
              <a:t>- Contratações de serviços, diárias, aquisição de bens, passagens e demais despesas requeridas (além de remuneração) para construção dos RCs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Restrições</a:t>
            </a:r>
            <a:r>
              <a:rPr lang="pt-BR" sz="1300">
                <a:solidFill>
                  <a:srgbClr val="595959"/>
                </a:solidFill>
              </a:rPr>
              <a:t> - Eventuais condições que limitam a execução do projeto, com impacto no resultado a ser produzido.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Cronograma </a:t>
            </a:r>
            <a:r>
              <a:rPr lang="pt-BR" sz="1300">
                <a:solidFill>
                  <a:srgbClr val="595959"/>
                </a:solidFill>
              </a:rPr>
              <a:t>- Distribuição estimada dos Resultados-chave no tempo em que serão produzidos</a:t>
            </a:r>
            <a:endParaRPr sz="1300">
              <a:solidFill>
                <a:srgbClr val="595959"/>
              </a:solidFill>
            </a:endParaRPr>
          </a:p>
        </p:txBody>
      </p:sp>
      <p:sp>
        <p:nvSpPr>
          <p:cNvPr id="88" name="Google Shape;88;g385bb4f6ac4_0_0"/>
          <p:cNvSpPr txBox="1"/>
          <p:nvPr/>
        </p:nvSpPr>
        <p:spPr>
          <a:xfrm>
            <a:off x="4832400" y="2848350"/>
            <a:ext cx="4138200" cy="21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85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>
                <a:solidFill>
                  <a:srgbClr val="595959"/>
                </a:solidFill>
              </a:rPr>
              <a:t>UNIDADES</a:t>
            </a:r>
            <a:endParaRPr b="1" i="1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SEGEM (Secretaria de Gestão Estratégica e Modernização)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STIC (Secretaria de Tecnologia da Informação e Comunicação)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SAD (Secretaria de Administração)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SGP (Secretaria de Gestão de Pessoas)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ASCOM (Assessoria de Comunicação)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COEJE (Coordenadoria de Escola Judiciária)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COINT (Conselho de Integração das Zonas Eleitorais)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4615"/>
              <a:buFont typeface="Arial"/>
              <a:buNone/>
            </a:pPr>
            <a:r>
              <a:rPr lang="pt-BR" sz="1300">
                <a:solidFill>
                  <a:schemeClr val="dk2"/>
                </a:solidFill>
              </a:rPr>
              <a:t>CMAID (Comissão Multidisciplinar de Acessibilidade, Inclusão e Diversidade)</a:t>
            </a:r>
            <a:endParaRPr sz="13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