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5"/>
  </p:sldMasterIdLst>
  <p:notesMasterIdLst>
    <p:notesMasterId r:id="rId6"/>
  </p:notesMasterIdLst>
  <p:sldIdLst>
    <p:sldId id="256" r:id="rId7"/>
    <p:sldId id="257" r:id="rId8"/>
  </p:sldIdLst>
  <p:sldSz cy="5143500" cx="9144000"/>
  <p:notesSz cx="6858000" cy="9144000"/>
  <p:embeddedFontLst>
    <p:embeddedFont>
      <p:font typeface="Robot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DB5E803-AAD6-4366-87AE-FC3DD4B14594}">
  <a:tblStyle styleId="{FDB5E803-AAD6-4366-87AE-FC3DD4B1459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italic.fntdata"/><Relationship Id="rId10" Type="http://schemas.openxmlformats.org/officeDocument/2006/relationships/font" Target="fonts/Roboto-bold.fntdata"/><Relationship Id="rId12" Type="http://schemas.openxmlformats.org/officeDocument/2006/relationships/font" Target="fonts/Roboto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Roboto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384e183e253_3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" name="Google Shape;53;g384e183e253_3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54" name="Google Shape;54;g384e183e253_3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pt-B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8a1e13b96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8a1e13b96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 1" showMasterSp="0">
  <p:cSld name="Em branco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/>
          <p:nvPr/>
        </p:nvSpPr>
        <p:spPr>
          <a:xfrm>
            <a:off x="79925" y="1511750"/>
            <a:ext cx="4928700" cy="4755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BENEFÍCIOS:</a:t>
            </a:r>
            <a:r>
              <a:rPr b="1" lang="pt-BR" sz="11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pt-BR" sz="9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Implementação da cultura de inovação e colaboração; fortalecimento do LIODS TRE-PB como laboratório de referência;  melhoria contínua dos processos de trabalho</a:t>
            </a:r>
            <a:endParaRPr sz="9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7" name="Google Shape;57;p14"/>
          <p:cNvSpPr/>
          <p:nvPr/>
        </p:nvSpPr>
        <p:spPr>
          <a:xfrm>
            <a:off x="0" y="1"/>
            <a:ext cx="9144000" cy="564300"/>
          </a:xfrm>
          <a:prstGeom prst="rect">
            <a:avLst/>
          </a:prstGeom>
          <a:solidFill>
            <a:srgbClr val="696989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>
                <a:solidFill>
                  <a:srgbClr val="F2F2F5"/>
                </a:solidFill>
              </a:rPr>
              <a:t>15. </a:t>
            </a:r>
            <a:r>
              <a:rPr b="1" lang="pt-BR" sz="1500">
                <a:solidFill>
                  <a:srgbClr val="F2F2F5"/>
                </a:solidFill>
              </a:rPr>
              <a:t>LIODS - Instituição da Política de Inovação</a:t>
            </a:r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4"/>
          <p:cNvSpPr/>
          <p:nvPr/>
        </p:nvSpPr>
        <p:spPr>
          <a:xfrm>
            <a:off x="71275" y="1033500"/>
            <a:ext cx="4928700" cy="4113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OBJETIVOS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</a:t>
            </a:r>
            <a:r>
              <a:rPr b="1" i="0" lang="pt-BR" sz="1000" u="none" cap="none" strike="noStrike">
                <a:solidFill>
                  <a:srgbClr val="696989"/>
                </a:solidFill>
                <a:highlight>
                  <a:schemeClr val="lt2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pt-BR" sz="900">
                <a:solidFill>
                  <a:srgbClr val="15151B"/>
                </a:solidFill>
                <a:highlight>
                  <a:schemeClr val="lt2"/>
                </a:highlight>
                <a:latin typeface="Roboto"/>
                <a:ea typeface="Roboto"/>
                <a:cs typeface="Roboto"/>
                <a:sym typeface="Roboto"/>
              </a:rPr>
              <a:t>Fortalecer a cultura de inovação no TRE-PB por meio da política institucional, rede de multiplicadores e ambiente de experimentação</a:t>
            </a:r>
            <a:r>
              <a:rPr lang="pt-BR" sz="1000">
                <a:solidFill>
                  <a:srgbClr val="15151B"/>
                </a:solidFill>
                <a:highlight>
                  <a:schemeClr val="lt2"/>
                </a:highlight>
                <a:latin typeface="Roboto"/>
                <a:ea typeface="Roboto"/>
                <a:cs typeface="Roboto"/>
                <a:sym typeface="Roboto"/>
              </a:rPr>
              <a:t>.</a:t>
            </a:r>
            <a:endParaRPr b="1" i="0" sz="1000" u="none" cap="none" strike="noStrike">
              <a:solidFill>
                <a:srgbClr val="696989"/>
              </a:solidFill>
              <a:highlight>
                <a:schemeClr val="lt2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9" name="Google Shape;59;p14"/>
          <p:cNvSpPr/>
          <p:nvPr/>
        </p:nvSpPr>
        <p:spPr>
          <a:xfrm>
            <a:off x="5072100" y="635650"/>
            <a:ext cx="4004100" cy="3348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1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UNIDADES ENVOLVIDAS</a:t>
            </a: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DG, S</a:t>
            </a:r>
            <a:r>
              <a:rPr b="1" lang="pt-BR" sz="11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EGEM, SEIM, LIODS, SEARQ</a:t>
            </a:r>
            <a:endParaRPr sz="1100"/>
          </a:p>
        </p:txBody>
      </p:sp>
      <p:sp>
        <p:nvSpPr>
          <p:cNvPr id="60" name="Google Shape;60;p14"/>
          <p:cNvSpPr/>
          <p:nvPr/>
        </p:nvSpPr>
        <p:spPr>
          <a:xfrm>
            <a:off x="67872" y="621428"/>
            <a:ext cx="31809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GESTORES: </a:t>
            </a:r>
            <a:r>
              <a:rPr b="1" lang="pt-BR" sz="11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Pedro Henrique e Anália Eugênia Moraes</a:t>
            </a:r>
            <a:endParaRPr b="1" i="0" sz="11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1" name="Google Shape;61;p14"/>
          <p:cNvSpPr/>
          <p:nvPr/>
        </p:nvSpPr>
        <p:spPr>
          <a:xfrm>
            <a:off x="3312212" y="623601"/>
            <a:ext cx="16878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DURAÇÃO (meses): </a:t>
            </a:r>
            <a:r>
              <a:rPr b="1" lang="pt-BR" sz="1100">
                <a:solidFill>
                  <a:srgbClr val="696989"/>
                </a:solidFill>
                <a:highlight>
                  <a:schemeClr val="lt2"/>
                </a:highlight>
                <a:latin typeface="Roboto"/>
                <a:ea typeface="Roboto"/>
                <a:cs typeface="Roboto"/>
                <a:sym typeface="Roboto"/>
              </a:rPr>
              <a:t>12</a:t>
            </a:r>
            <a:endParaRPr sz="1100">
              <a:solidFill>
                <a:srgbClr val="15151B"/>
              </a:solidFill>
              <a:highlight>
                <a:schemeClr val="lt2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2" name="Google Shape;62;p14"/>
          <p:cNvSpPr/>
          <p:nvPr/>
        </p:nvSpPr>
        <p:spPr>
          <a:xfrm>
            <a:off x="5072100" y="1508250"/>
            <a:ext cx="4004100" cy="4755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RESTRIÇÕES: </a:t>
            </a:r>
            <a:r>
              <a:rPr lang="pt-BR" sz="9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Não há</a:t>
            </a:r>
            <a:endParaRPr b="1" i="0" sz="9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5063825" y="1030361"/>
            <a:ext cx="4004100" cy="4113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RECURSOS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</a:t>
            </a: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pt-BR" sz="9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Espaço físico, solução de TI, normativos, capacitação</a:t>
            </a:r>
            <a:endParaRPr b="1" sz="900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descr="Prancheta Parcialmente Marcada estrutura de tópicos" id="64" name="Google Shape;6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5350" y="3570"/>
            <a:ext cx="560786" cy="56078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5" name="Google Shape;65;p14"/>
          <p:cNvGraphicFramePr/>
          <p:nvPr/>
        </p:nvGraphicFramePr>
        <p:xfrm>
          <a:off x="79919" y="206728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{FDB5E803-AAD6-4366-87AE-FC3DD4B14594}</a:tableStyleId>
              </a:tblPr>
              <a:tblGrid>
                <a:gridCol w="3314900"/>
                <a:gridCol w="417500"/>
                <a:gridCol w="382850"/>
                <a:gridCol w="382850"/>
                <a:gridCol w="382850"/>
                <a:gridCol w="382850"/>
                <a:gridCol w="382850"/>
                <a:gridCol w="382850"/>
                <a:gridCol w="382850"/>
                <a:gridCol w="382850"/>
                <a:gridCol w="382850"/>
                <a:gridCol w="382850"/>
                <a:gridCol w="382850"/>
                <a:gridCol w="382850"/>
                <a:gridCol w="382850"/>
                <a:gridCol w="382850"/>
              </a:tblGrid>
              <a:tr h="313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Resultados Chave / Mês</a:t>
                      </a:r>
                      <a:endParaRPr b="1" i="1"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Out/</a:t>
                      </a:r>
                      <a:endParaRPr b="1" i="1"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25</a:t>
                      </a:r>
                      <a:endParaRPr b="1" sz="800">
                        <a:solidFill>
                          <a:srgbClr val="69698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Nov/</a:t>
                      </a:r>
                      <a:endParaRPr b="1" i="1"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25</a:t>
                      </a:r>
                      <a:endParaRPr b="1" i="1"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Dez/</a:t>
                      </a:r>
                      <a:endParaRPr b="1" i="1"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25</a:t>
                      </a:r>
                      <a:endParaRPr b="1" i="1"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Jan/</a:t>
                      </a:r>
                      <a:endParaRPr b="1" i="1"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26</a:t>
                      </a:r>
                      <a:endParaRPr b="1" i="1"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Fev/26</a:t>
                      </a:r>
                      <a:endParaRPr b="1" i="1"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Mar/26</a:t>
                      </a:r>
                      <a:endParaRPr b="1" i="1"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Abr/26</a:t>
                      </a:r>
                      <a:endParaRPr b="1" i="1"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Mai/26</a:t>
                      </a:r>
                      <a:endParaRPr b="1" i="1"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Jun/26</a:t>
                      </a:r>
                      <a:endParaRPr b="1" i="1"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Jul/26</a:t>
                      </a:r>
                      <a:endParaRPr b="1" i="1"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Ago/26</a:t>
                      </a:r>
                      <a:endParaRPr b="1" i="1"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Set/26</a:t>
                      </a:r>
                      <a:endParaRPr b="1" i="1"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Out/26</a:t>
                      </a:r>
                      <a:endParaRPr b="1" i="1"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Nov/26</a:t>
                      </a:r>
                      <a:endParaRPr b="1" i="1"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Dez/26</a:t>
                      </a:r>
                      <a:endParaRPr b="1" i="1"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</a:tr>
              <a:tr h="479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8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RC1. </a:t>
                      </a:r>
                      <a:r>
                        <a:rPr lang="pt-BR" sz="8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Política de Inovação conhecida e comentada por pelo menos ⅔ dos servidores e ⅓ magistrados do TRE-PB, até dez/2025 </a:t>
                      </a:r>
                      <a:r>
                        <a:rPr lang="pt-BR" sz="8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- </a:t>
                      </a:r>
                      <a:r>
                        <a:rPr b="1" lang="pt-BR" sz="8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RCs 20 e 21 da Estratégia</a:t>
                      </a:r>
                      <a:endParaRPr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rgbClr val="336699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rgbClr val="336699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rgbClr val="336699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3908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pt-BR" sz="8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RC2. </a:t>
                      </a:r>
                      <a:r>
                        <a:rPr lang="pt-BR" sz="8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Ação anual de inovação planejada e executada em alinhamento aos eixos, dimensões e objetivos estabelecidos no Plano Nacional de Inovação do Poder Judiciário e no Plano Estratégico do Tribunal (sensibilização, mentoria, capacitação, incubação e prospecção), até dez/2026. </a:t>
                      </a:r>
                      <a:r>
                        <a:rPr lang="pt-BR" sz="8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- </a:t>
                      </a:r>
                      <a:r>
                        <a:rPr b="1" lang="pt-BR" sz="8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RCs 20, 21 da Estratégia</a:t>
                      </a:r>
                      <a:endParaRPr sz="8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rgbClr val="336699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rgbClr val="336699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rgbClr val="336699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rgbClr val="336699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rgbClr val="336699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rgbClr val="336699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rgbClr val="336699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rgbClr val="336699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rgbClr val="336699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</a:tr>
              <a:tr h="3908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pt-BR" sz="8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RC3. </a:t>
                      </a:r>
                      <a:r>
                        <a:rPr lang="pt-BR" sz="8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Implementar plano de utilização do Espaço Inovação a serviço das unidades e processos de trabalho do TRE-PB em até jan/2026. - </a:t>
                      </a:r>
                      <a:r>
                        <a:rPr b="1" lang="pt-BR" sz="8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RCs 20, 21 da Estratégia</a:t>
                      </a:r>
                      <a:endParaRPr sz="800">
                        <a:solidFill>
                          <a:srgbClr val="15151B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rgbClr val="336699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rgbClr val="336699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rgbClr val="336699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rgbClr val="336699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rgbClr val="336699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rgbClr val="336699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rgbClr val="336699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rgbClr val="336699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rgbClr val="336699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355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pt-BR" sz="8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RC4. </a:t>
                      </a:r>
                      <a:r>
                        <a:rPr lang="pt-BR" sz="8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Concluir, até dez/2025, a reforma e adequação da sala destinada ao LIODS, com mobiliário, infraestrutura tecnológica e ambientação concluídos.</a:t>
                      </a:r>
                      <a:r>
                        <a:rPr lang="pt-BR" sz="8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- </a:t>
                      </a:r>
                      <a:r>
                        <a:rPr b="1" lang="pt-BR" sz="8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RCs 20, 21 da Estratégia</a:t>
                      </a:r>
                      <a:endParaRPr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355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8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RC5 -</a:t>
                      </a:r>
                      <a:r>
                        <a:rPr lang="pt-BR" sz="8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Política de inovação revisada com base na avaliação e ações desenvolvidas por eixo ao final de 2026. </a:t>
                      </a:r>
                      <a:r>
                        <a:rPr lang="pt-BR" sz="8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- </a:t>
                      </a:r>
                      <a:r>
                        <a:rPr b="1" lang="pt-BR" sz="8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RCs 20, 21 da Estratégia</a:t>
                      </a:r>
                      <a:endParaRPr sz="800">
                        <a:solidFill>
                          <a:srgbClr val="69698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chemeClr val="accent1"/>
                        </a:highlight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/>
              <a:t>Glossário</a:t>
            </a:r>
            <a:endParaRPr b="1" i="1"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Gestores</a:t>
            </a:r>
            <a:r>
              <a:rPr lang="pt-BR" sz="1300"/>
              <a:t>: Responsáveis pela condução do projeto, interação com as unidades encarregadas da execução, resolução de pendências, remoção de impedimentos que venham a surgir no decorrer dos trabalhos, atualização do andamento do projeto no Painel da Estratégia.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Objetivo </a:t>
            </a:r>
            <a:r>
              <a:rPr lang="pt-BR" sz="1300"/>
              <a:t>- O que teremos construído/feito ao final do projeto.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lang="pt-BR" sz="1300"/>
              <a:t>Benefícios </a:t>
            </a:r>
            <a:r>
              <a:rPr lang="pt-BR" sz="1300"/>
              <a:t>- O que nosso público externo, as nossas unidades ganham quando o projeto estiver finalizado.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RCs (Resultados-chave)</a:t>
            </a:r>
            <a:r>
              <a:rPr lang="pt-BR" sz="1300"/>
              <a:t> - Resultados que precisamos produzir para concluir o projeto e entregar os benefícios perseguidos.</a:t>
            </a:r>
            <a:endParaRPr sz="1300"/>
          </a:p>
        </p:txBody>
      </p:sp>
      <p:sp>
        <p:nvSpPr>
          <p:cNvPr id="72" name="Google Shape;72;p15"/>
          <p:cNvSpPr txBox="1"/>
          <p:nvPr/>
        </p:nvSpPr>
        <p:spPr>
          <a:xfrm>
            <a:off x="4832400" y="297456"/>
            <a:ext cx="3999900" cy="25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Duração: </a:t>
            </a:r>
            <a:r>
              <a:rPr lang="pt-BR" sz="1300">
                <a:solidFill>
                  <a:srgbClr val="595959"/>
                </a:solidFill>
              </a:rPr>
              <a:t>Tempo estimado para conclusão.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Equipe: </a:t>
            </a:r>
            <a:r>
              <a:rPr lang="pt-BR" sz="1300">
                <a:solidFill>
                  <a:srgbClr val="595959"/>
                </a:solidFill>
              </a:rPr>
              <a:t>Unidades do Tribunal que se envolverão na execução do projeto.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Custo </a:t>
            </a:r>
            <a:r>
              <a:rPr lang="pt-BR" sz="1300">
                <a:solidFill>
                  <a:srgbClr val="595959"/>
                </a:solidFill>
              </a:rPr>
              <a:t>- Contratações de serviços, diárias, aquisição de bens, passagens e demais despesas requeridas (além de remuneração) para construção dos RCs do projeto.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Restrições</a:t>
            </a:r>
            <a:r>
              <a:rPr lang="pt-BR" sz="1300">
                <a:solidFill>
                  <a:srgbClr val="595959"/>
                </a:solidFill>
              </a:rPr>
              <a:t> - Eventuais condições que limitam a execução do projeto, com impacto no resultado a ser produzido.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Cronograma </a:t>
            </a:r>
            <a:r>
              <a:rPr lang="pt-BR" sz="1300">
                <a:solidFill>
                  <a:srgbClr val="595959"/>
                </a:solidFill>
              </a:rPr>
              <a:t>- Distribuição estimada dos Resultados-chave no tempo em que serão produzidos</a:t>
            </a:r>
            <a:endParaRPr sz="1300">
              <a:solidFill>
                <a:srgbClr val="595959"/>
              </a:solidFill>
            </a:endParaRPr>
          </a:p>
        </p:txBody>
      </p:sp>
      <p:sp>
        <p:nvSpPr>
          <p:cNvPr id="73" name="Google Shape;73;p15"/>
          <p:cNvSpPr txBox="1"/>
          <p:nvPr/>
        </p:nvSpPr>
        <p:spPr>
          <a:xfrm>
            <a:off x="4832400" y="2848350"/>
            <a:ext cx="4138200" cy="21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>
                <a:solidFill>
                  <a:srgbClr val="595959"/>
                </a:solidFill>
              </a:rPr>
              <a:t>UNIDADES</a:t>
            </a:r>
            <a:endParaRPr b="1" i="1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SEGEM (Secretaria de Gestão Estratégica e Modernização)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SEIM(Seção de Eleição, Inovação e Modernização)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LIODS (Laboratória de Inovação, inteligência objetivos, Desenvolvimento sustentável)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SEARQ(Seção de Engenharia e Arquitetura)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595959"/>
              </a:solidFill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0" y="0"/>
            <a:ext cx="30000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