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3" roundtripDataSignature="AMtx7miqLDrL9d7FKGct99X5ihDPxVls5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77DFEAA-1F98-4E95-8F1C-EDB712A7E3F8}">
  <a:tblStyle styleId="{677DFEAA-1F98-4E95-8F1C-EDB712A7E3F8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3" Type="http://customschemas.google.com/relationships/presentationmetadata" Target="metadata"/><Relationship Id="rId12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85ceb4ff2d_1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g385ceb4ff2d_1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g385ceb4ff2d_1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5ceb4ff2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5ceb4ff2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85ceb4ff2d_1_0"/>
          <p:cNvSpPr/>
          <p:nvPr/>
        </p:nvSpPr>
        <p:spPr>
          <a:xfrm>
            <a:off x="79925" y="1929669"/>
            <a:ext cx="4928700" cy="6672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BENEFÍCIOS:</a:t>
            </a:r>
            <a:r>
              <a:rPr b="1"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9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Melhoria das condições de trabalho e saúde dos servidores, Atendimento mais digno e acessível à população, Redução de riscos legais e operacionais, Valorização do patrimônio público,Planejamento de longo prazo para manutenção e expansão</a:t>
            </a:r>
            <a:endParaRPr sz="13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g385ceb4ff2d_1_0"/>
          <p:cNvSpPr/>
          <p:nvPr/>
        </p:nvSpPr>
        <p:spPr>
          <a:xfrm>
            <a:off x="0" y="0"/>
            <a:ext cx="9144000" cy="411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pt-BR" sz="1500">
                <a:solidFill>
                  <a:srgbClr val="F2F2F5"/>
                </a:solidFill>
              </a:rPr>
              <a:t>6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b="1" lang="pt-BR" sz="1500">
                <a:solidFill>
                  <a:srgbClr val="F2F2F5"/>
                </a:solidFill>
              </a:rPr>
              <a:t>Plano de Obras</a:t>
            </a:r>
            <a:endParaRPr sz="1000">
              <a:solidFill>
                <a:schemeClr val="lt1"/>
              </a:solidFill>
            </a:endParaRPr>
          </a:p>
        </p:txBody>
      </p:sp>
      <p:sp>
        <p:nvSpPr>
          <p:cNvPr id="58" name="Google Shape;58;g385ceb4ff2d_1_0"/>
          <p:cNvSpPr/>
          <p:nvPr/>
        </p:nvSpPr>
        <p:spPr>
          <a:xfrm>
            <a:off x="71275" y="1065658"/>
            <a:ext cx="4928700" cy="7422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OBJETIVO:</a:t>
            </a:r>
            <a:r>
              <a:rPr b="0" i="0" lang="pt-BR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Elaboração e implementação de um plano estruturado de reformas e construções para os prédios do TRE-PB, priorizando modernização, acessibilidade, segurança, ergonomia e adequação dos espaços às exigências da Justiça Eleitoral e ao bem-estar dos servidores e usuários.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59" name="Google Shape;59;g385ceb4ff2d_1_0"/>
          <p:cNvSpPr/>
          <p:nvPr/>
        </p:nvSpPr>
        <p:spPr>
          <a:xfrm>
            <a:off x="5072100" y="635650"/>
            <a:ext cx="4004100" cy="334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ENVOLVIDAS: 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ASPRE, DG, SAD, COSEG e SEARQ</a:t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g385ceb4ff2d_1_0"/>
          <p:cNvSpPr/>
          <p:nvPr/>
        </p:nvSpPr>
        <p:spPr>
          <a:xfrm>
            <a:off x="67872" y="621428"/>
            <a:ext cx="31809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DrªHygina  e Ederson </a:t>
            </a:r>
            <a:endParaRPr b="0" i="0" sz="11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g385ceb4ff2d_1_0"/>
          <p:cNvSpPr/>
          <p:nvPr/>
        </p:nvSpPr>
        <p:spPr>
          <a:xfrm>
            <a:off x="3312212" y="623601"/>
            <a:ext cx="168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(meses): 06 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b="0" i="0" sz="11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g385ceb4ff2d_1_0"/>
          <p:cNvSpPr/>
          <p:nvPr/>
        </p:nvSpPr>
        <p:spPr>
          <a:xfrm>
            <a:off x="5072100" y="1926149"/>
            <a:ext cx="4004100" cy="6672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</a:t>
            </a:r>
            <a:r>
              <a:rPr b="0" i="0" lang="pt-BR" sz="11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Limitação orçamentária; força de trabalho limitada; </a:t>
            </a:r>
            <a:r>
              <a:rPr lang="pt-BR" sz="11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extinção de comarcas da Justiça Comum,  rezoneamento das ZE e obtenção de área para construir.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g385ceb4ff2d_1_0"/>
          <p:cNvSpPr/>
          <p:nvPr/>
        </p:nvSpPr>
        <p:spPr>
          <a:xfrm>
            <a:off x="5063825" y="1062510"/>
            <a:ext cx="4004100" cy="7422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RECURSOS: </a:t>
            </a:r>
            <a:r>
              <a:rPr lang="pt-BR" sz="11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Dotação orçamentária e equipe técnica 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Prancheta Parcialmente Marcada estrutura de tópicos" id="64" name="Google Shape;64;g385ceb4ff2d_1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g385ceb4ff2d_1_0"/>
          <p:cNvGraphicFramePr/>
          <p:nvPr/>
        </p:nvGraphicFramePr>
        <p:xfrm>
          <a:off x="79919" y="298165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{677DFEAA-1F98-4E95-8F1C-EDB712A7E3F8}</a:tableStyleId>
              </a:tblPr>
              <a:tblGrid>
                <a:gridCol w="3744600"/>
                <a:gridCol w="424575"/>
                <a:gridCol w="382850"/>
                <a:gridCol w="440150"/>
                <a:gridCol w="423675"/>
                <a:gridCol w="422375"/>
                <a:gridCol w="382850"/>
                <a:gridCol w="395275"/>
                <a:gridCol w="409925"/>
                <a:gridCol w="393050"/>
                <a:gridCol w="382850"/>
                <a:gridCol w="420125"/>
                <a:gridCol w="382850"/>
                <a:gridCol w="382850"/>
              </a:tblGrid>
              <a:tr h="295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i="1" lang="pt-BR" sz="800" u="none" cap="none" strike="noStrike"/>
                        <a:t>Resultados Chave / Mês</a:t>
                      </a:r>
                      <a:endParaRPr b="1" i="1" sz="8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Out/25</a:t>
                      </a:r>
                      <a:endParaRPr b="1" sz="1100" u="none" cap="none" strike="noStrike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Nov/25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Dez/25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Jan/26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Fev/26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Mar/26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Abr/26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Mai/26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>
                          <a:solidFill>
                            <a:schemeClr val="dk1"/>
                          </a:solidFill>
                        </a:rPr>
                        <a:t>Jun/26</a:t>
                      </a:r>
                      <a:endParaRPr b="1" i="1" sz="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t/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Jul/26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Ago/26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Set/26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Out/26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RC1.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Até dezembro/2025 entregar o plano estruturado de reformas.</a:t>
                      </a:r>
                      <a:endParaRPr sz="1000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pt-BR" sz="11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23 e 24 da Estratégia</a:t>
                      </a:r>
                      <a:endParaRPr sz="1000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4A86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4A86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RC2.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 Até março /2026 entregar o plano estruturado de construções. </a:t>
                      </a:r>
                      <a:endParaRPr sz="1000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pt-BR" sz="11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RCs 23 e 24 da Estratégia</a:t>
                      </a:r>
                      <a:endParaRPr sz="1200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85ceb4ff2d_0_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1" name="Google Shape;71;g385ceb4ff2d_0_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72" name="Google Shape;72;g385ceb4ff2d_0_0"/>
          <p:cNvSpPr txBox="1"/>
          <p:nvPr/>
        </p:nvSpPr>
        <p:spPr>
          <a:xfrm>
            <a:off x="4832400" y="522484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Duração: </a:t>
            </a:r>
            <a:r>
              <a:rPr lang="pt-BR" sz="1300">
                <a:solidFill>
                  <a:srgbClr val="595959"/>
                </a:solidFill>
              </a:rPr>
              <a:t>Tempo estimado para conclusão.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Equipe: </a:t>
            </a:r>
            <a:r>
              <a:rPr lang="pt-BR" sz="1300">
                <a:solidFill>
                  <a:srgbClr val="595959"/>
                </a:solidFill>
              </a:rPr>
              <a:t>Unidades do Tribunal que se envolverão na execução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Custo </a:t>
            </a:r>
            <a:r>
              <a:rPr lang="pt-BR" sz="1300">
                <a:solidFill>
                  <a:srgbClr val="595959"/>
                </a:solidFill>
              </a:rPr>
              <a:t>- Contratações de serviços, diárias, aquisição de bens, passagens e demais despesas requeridas (além de remuneração) para construção dos RCs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Restrições</a:t>
            </a:r>
            <a:r>
              <a:rPr lang="pt-BR" sz="1300">
                <a:solidFill>
                  <a:srgbClr val="595959"/>
                </a:solidFill>
              </a:rPr>
              <a:t> - Eventuais condições que limitam a execução do projeto, com impacto no resultado a ser produzido.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Cronograma </a:t>
            </a:r>
            <a:r>
              <a:rPr lang="pt-BR" sz="1300">
                <a:solidFill>
                  <a:srgbClr val="595959"/>
                </a:solidFill>
              </a:rPr>
              <a:t>- Distribuição estimada dos Resultados-chave no tempo em que serão produzidos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3" name="Google Shape;73;g385ceb4ff2d_0_0"/>
          <p:cNvSpPr txBox="1"/>
          <p:nvPr/>
        </p:nvSpPr>
        <p:spPr>
          <a:xfrm>
            <a:off x="4832400" y="3073376"/>
            <a:ext cx="4138200" cy="170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>
                <a:solidFill>
                  <a:srgbClr val="595959"/>
                </a:solidFill>
              </a:rPr>
              <a:t>UNIDADES</a:t>
            </a:r>
            <a:endParaRPr b="1" i="1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DG (Direção Geral)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ASPRE (Assessoria da Presidência)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SAD (Secretaria da Administração)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COSEG (Coordenadoria de Serviços Gerais)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SEARQ(Seção de Engenharia e Arquitetura)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4" name="Google Shape;74;g385ceb4ff2d_0_0"/>
          <p:cNvSpPr txBox="1"/>
          <p:nvPr/>
        </p:nvSpPr>
        <p:spPr>
          <a:xfrm>
            <a:off x="0" y="0"/>
            <a:ext cx="30000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