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5upGAEXG61C8zorkjmLY84qdm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2F6B918-5F1E-4AFF-BF22-156B77481659}">
  <a:tblStyle styleId="{82F6B918-5F1E-4AFF-BF22-156B7748165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5ceb4ff2d_1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5ceb4ff2d_1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5ceb4ff2d_1_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b4ff2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385ceb4ff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" name="Google Shape;1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3" name="Google Shape;1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5ceb4ff2d_1_14"/>
          <p:cNvSpPr/>
          <p:nvPr/>
        </p:nvSpPr>
        <p:spPr>
          <a:xfrm>
            <a:off x="79925" y="1963307"/>
            <a:ext cx="4928700" cy="80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 Redução de riscos de furtos e invasões,maior sensação de segurança para servidores e eleitores, preservação do patrimônio público e documentos sensíveis, aumento da confiabilidade institucional e otimização da vigilância por meio de tecnologia</a:t>
            </a:r>
            <a:endParaRPr b="0" i="0" sz="12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g385ceb4ff2d_1_14"/>
          <p:cNvSpPr/>
          <p:nvPr/>
        </p:nvSpPr>
        <p:spPr>
          <a:xfrm>
            <a:off x="0" y="0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17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Zona Segur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385ceb4ff2d_1_14"/>
          <p:cNvSpPr/>
          <p:nvPr/>
        </p:nvSpPr>
        <p:spPr>
          <a:xfrm>
            <a:off x="71275" y="1084685"/>
            <a:ext cx="4928700" cy="800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 Implantação de sistemas integrados de segurança patrimonial nos Cartórios Eleitorais do TRE-PB, com uso de tecnologia e reforço físico-estrutural, visando garantir ambientes mais seguros para servidores, eleitores, documentos e equipamentos.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385ceb4ff2d_1_14"/>
          <p:cNvSpPr/>
          <p:nvPr/>
        </p:nvSpPr>
        <p:spPr>
          <a:xfrm>
            <a:off x="5072101" y="636959"/>
            <a:ext cx="4004100" cy="365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</a:t>
            </a:r>
            <a:r>
              <a:rPr b="0"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ASPRE, DG, NSEGI, SAD, COSEG  e SEARQ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385ceb4ff2d_1_14"/>
          <p:cNvSpPr/>
          <p:nvPr/>
        </p:nvSpPr>
        <p:spPr>
          <a:xfrm>
            <a:off x="67875" y="621425"/>
            <a:ext cx="3180900" cy="374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0"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Dr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Roberto D’Horn </a:t>
            </a:r>
            <a:r>
              <a:rPr b="0"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e Viviane 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g385ceb4ff2d_1_14"/>
          <p:cNvSpPr/>
          <p:nvPr/>
        </p:nvSpPr>
        <p:spPr>
          <a:xfrm>
            <a:off x="3312214" y="623798"/>
            <a:ext cx="1687800" cy="374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06 </a:t>
            </a:r>
            <a:r>
              <a:rPr b="0"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g385ceb4ff2d_1_14"/>
          <p:cNvSpPr/>
          <p:nvPr/>
        </p:nvSpPr>
        <p:spPr>
          <a:xfrm>
            <a:off x="5072100" y="1958306"/>
            <a:ext cx="4004100" cy="806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Limitação orçamentária; força de trabalho limitada; rezoneamento das ZEs e  extinção de comarcas da Justiça Comum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g385ceb4ff2d_1_14"/>
          <p:cNvSpPr/>
          <p:nvPr/>
        </p:nvSpPr>
        <p:spPr>
          <a:xfrm>
            <a:off x="5063825" y="1078576"/>
            <a:ext cx="4004100" cy="800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Dotação orçamentária</a:t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g385ceb4ff2d_1_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g385ceb4ff2d_1_14"/>
          <p:cNvGraphicFramePr/>
          <p:nvPr/>
        </p:nvGraphicFramePr>
        <p:xfrm>
          <a:off x="79919" y="285306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{82F6B918-5F1E-4AFF-BF22-156B77481659}</a:tableStyleId>
              </a:tblPr>
              <a:tblGrid>
                <a:gridCol w="3744600"/>
                <a:gridCol w="424575"/>
                <a:gridCol w="382850"/>
                <a:gridCol w="440150"/>
                <a:gridCol w="423675"/>
                <a:gridCol w="422375"/>
                <a:gridCol w="382850"/>
                <a:gridCol w="395275"/>
                <a:gridCol w="409925"/>
                <a:gridCol w="393050"/>
                <a:gridCol w="382850"/>
                <a:gridCol w="420125"/>
                <a:gridCol w="3828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Análise e apresentação da conclusão dos levantamentos existentes, realizados pela Polícia Militar e NSEGI.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000" u="none" cap="none" strike="noStrike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1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RCs24 e 17 da Estratégia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Apresentação das soluções consideradas adequadas ao enfrentamento das vulnerabilidades identificadas.</a:t>
                      </a:r>
                      <a:endParaRPr sz="1000" u="none" cap="none" strike="noStrike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1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RCs24 e 17 da Estratégia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Detalhamento da solução atribuída para cada prédio e especificação dos requisitos para implantação da solução. </a:t>
                      </a:r>
                      <a:r>
                        <a:rPr b="1" lang="pt-BR" sz="11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RCs24 e 17 da Estratégia</a:t>
                      </a:r>
                      <a:endParaRPr sz="1000" u="none" cap="none" strike="noStrike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eb4ff2d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eb4ff2d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eb4ff2d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Duração: </a:t>
            </a: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Tempo estimado para conclusão.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Equipe: </a:t>
            </a: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Unidades do Tribunal que se envolverão na execução do projeto.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Custo </a:t>
            </a: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- Contratações de serviços, diárias, aquisição de bens, passagens e demais despesas requeridas (além de remuneração) para construção dos RCs do projeto.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Restrições</a:t>
            </a: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- Eventuais condições que limitam a execução do projeto, com impacto no resultado a ser produzido.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Cronograma </a:t>
            </a: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- Distribuição estimada dos Resultados-chave no tempo em que serão produzidos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385ceb4ff2d_0_0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pt-BR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UNIDADES</a:t>
            </a:r>
            <a:endParaRPr b="1" i="1" sz="1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DG (Direção Geral)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ASPRE (Assessoria da Presidência)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SAD (Secretaria da Administração)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COSEG (Coordenadoria de Serviços Gerais)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SEARQ(Seção de Engenharia e Arquitetura)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pt-BR" sz="13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NSEGI(Núcleo de Segurança Institucional)</a:t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385ceb4ff2d_0_0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