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60" r:id="rId5"/>
  </p:sldMasterIdLst>
  <p:notesMasterIdLst>
    <p:notesMasterId r:id="rId6"/>
  </p:notesMasterIdLst>
  <p:sldIdLst>
    <p:sldId id="256" r:id="rId7"/>
    <p:sldId id="257" r:id="rId8"/>
  </p:sldIdLst>
  <p:sldSz cy="5143500" cx="9144000"/>
  <p:notesSz cx="6858000" cy="9144000"/>
  <p:embeddedFontLst>
    <p:embeddedFont>
      <p:font typeface="Roboto"/>
      <p:regular r:id="rId9"/>
      <p:bold r:id="rId10"/>
      <p:italic r:id="rId11"/>
      <p:boldItalic r:id="rId12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5B997BAE-A699-4533-A56A-02578755323D}">
  <a:tblStyle styleId="{5B997BAE-A699-4533-A56A-02578755323D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font" Target="fonts/Roboto-italic.fntdata"/><Relationship Id="rId10" Type="http://schemas.openxmlformats.org/officeDocument/2006/relationships/font" Target="fonts/Roboto-bold.fntdata"/><Relationship Id="rId12" Type="http://schemas.openxmlformats.org/officeDocument/2006/relationships/font" Target="fonts/Roboto-boldItalic.fntdata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9" Type="http://schemas.openxmlformats.org/officeDocument/2006/relationships/font" Target="fonts/Roboto-regular.fntdata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Relationship Id="rId8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g3881135be3b_0_0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53" name="Google Shape;53;g3881135be3b_0_0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286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t/>
            </a:r>
            <a:endParaRPr/>
          </a:p>
        </p:txBody>
      </p:sp>
      <p:sp>
        <p:nvSpPr>
          <p:cNvPr id="54" name="Google Shape;54;g3881135be3b_0_0:notes"/>
          <p:cNvSpPr txBox="1"/>
          <p:nvPr>
            <p:ph idx="12" type="sldNum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</a:pPr>
            <a:fld id="{00000000-1234-1234-1234-123412341234}" type="slidenum">
              <a:rPr b="0" i="0" lang="pt-BR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g385bb6ece89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8" name="Google Shape;68;g385bb6ece89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Em branco 1" showMasterSp="0">
  <p:cSld name="Em branco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theme" Target="../theme/theme2.xml"/><Relationship Id="rId1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14"/>
          <p:cNvSpPr/>
          <p:nvPr/>
        </p:nvSpPr>
        <p:spPr>
          <a:xfrm>
            <a:off x="116100" y="1793850"/>
            <a:ext cx="3383400" cy="739800"/>
          </a:xfrm>
          <a:prstGeom prst="rect">
            <a:avLst/>
          </a:prstGeom>
          <a:solidFill>
            <a:schemeClr val="lt2"/>
          </a:solidFill>
          <a:ln cap="flat" cmpd="sng" w="21425">
            <a:solidFill>
              <a:srgbClr val="D6D6D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pt-BR" sz="900">
                <a:solidFill>
                  <a:srgbClr val="696989"/>
                </a:solidFill>
                <a:latin typeface="Roboto"/>
                <a:ea typeface="Roboto"/>
                <a:cs typeface="Roboto"/>
                <a:sym typeface="Roboto"/>
              </a:rPr>
              <a:t>BENEFÍCIOS</a:t>
            </a:r>
            <a:r>
              <a:rPr b="1" i="0" lang="pt-BR" sz="900" u="none" cap="none" strike="noStrike">
                <a:solidFill>
                  <a:srgbClr val="696989"/>
                </a:solidFill>
                <a:latin typeface="Roboto"/>
                <a:ea typeface="Roboto"/>
                <a:cs typeface="Roboto"/>
                <a:sym typeface="Roboto"/>
              </a:rPr>
              <a:t>: Gerenciamento profissional do Arquivo; Padronização dos processos de trabalho; Redução nos custos de manutenção do Arquivo; Eliminação central</a:t>
            </a:r>
            <a:r>
              <a:rPr b="1" lang="pt-BR" sz="900">
                <a:solidFill>
                  <a:srgbClr val="696989"/>
                </a:solidFill>
                <a:latin typeface="Roboto"/>
                <a:ea typeface="Roboto"/>
                <a:cs typeface="Roboto"/>
                <a:sym typeface="Roboto"/>
              </a:rPr>
              <a:t>izada de documentos; Liberação de área ocupada nas Zonas Eleitorais</a:t>
            </a:r>
            <a:endParaRPr b="1" i="0" sz="900" u="none" cap="none" strike="noStrike">
              <a:solidFill>
                <a:srgbClr val="696989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57" name="Google Shape;57;p14"/>
          <p:cNvSpPr/>
          <p:nvPr/>
        </p:nvSpPr>
        <p:spPr>
          <a:xfrm>
            <a:off x="0" y="1"/>
            <a:ext cx="9144000" cy="564300"/>
          </a:xfrm>
          <a:prstGeom prst="rect">
            <a:avLst/>
          </a:prstGeom>
          <a:solidFill>
            <a:srgbClr val="696989"/>
          </a:solidFill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pt-BR" sz="1500">
                <a:solidFill>
                  <a:srgbClr val="F2F2F5"/>
                </a:solidFill>
              </a:rPr>
              <a:t>18</a:t>
            </a:r>
            <a:r>
              <a:rPr b="1" i="0" lang="pt-BR" sz="1500" u="none" cap="none" strike="noStrike">
                <a:solidFill>
                  <a:srgbClr val="F2F2F5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  <a:r>
              <a:rPr b="1" lang="pt-BR" sz="1500">
                <a:solidFill>
                  <a:srgbClr val="F2F2F5"/>
                </a:solidFill>
              </a:rPr>
              <a:t> Arquivo Central (fase 1)</a:t>
            </a:r>
            <a:endParaRPr sz="1100"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8" name="Google Shape;58;p14"/>
          <p:cNvSpPr/>
          <p:nvPr/>
        </p:nvSpPr>
        <p:spPr>
          <a:xfrm>
            <a:off x="131550" y="1142025"/>
            <a:ext cx="3367800" cy="560700"/>
          </a:xfrm>
          <a:prstGeom prst="rect">
            <a:avLst/>
          </a:prstGeom>
          <a:solidFill>
            <a:schemeClr val="lt2"/>
          </a:solidFill>
          <a:ln cap="flat" cmpd="sng" w="21425">
            <a:solidFill>
              <a:srgbClr val="D6D6D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pt-BR" sz="900">
                <a:solidFill>
                  <a:srgbClr val="696989"/>
                </a:solidFill>
                <a:latin typeface="Roboto"/>
                <a:ea typeface="Roboto"/>
                <a:cs typeface="Roboto"/>
                <a:sym typeface="Roboto"/>
              </a:rPr>
              <a:t>OBJETIVOS</a:t>
            </a:r>
            <a:r>
              <a:rPr b="1" i="0" lang="pt-BR" sz="900" u="none" cap="none" strike="noStrike">
                <a:solidFill>
                  <a:srgbClr val="696989"/>
                </a:solidFill>
                <a:latin typeface="Roboto"/>
                <a:ea typeface="Roboto"/>
                <a:cs typeface="Roboto"/>
                <a:sym typeface="Roboto"/>
              </a:rPr>
              <a:t>: </a:t>
            </a:r>
            <a:r>
              <a:rPr b="1" lang="pt-BR" sz="900">
                <a:solidFill>
                  <a:srgbClr val="696989"/>
                </a:solidFill>
                <a:latin typeface="Roboto"/>
                <a:ea typeface="Roboto"/>
                <a:cs typeface="Roboto"/>
                <a:sym typeface="Roboto"/>
              </a:rPr>
              <a:t>Otimizar a estrutura das Zonas Eleitorais; </a:t>
            </a:r>
            <a:r>
              <a:rPr b="1" i="0" lang="pt-BR" sz="900" u="none" cap="none" strike="noStrike">
                <a:solidFill>
                  <a:srgbClr val="696989"/>
                </a:solidFill>
                <a:latin typeface="Roboto"/>
                <a:ea typeface="Roboto"/>
                <a:cs typeface="Roboto"/>
                <a:sym typeface="Roboto"/>
              </a:rPr>
              <a:t>Otimizar a </a:t>
            </a:r>
            <a:r>
              <a:rPr b="1" lang="pt-BR" sz="900">
                <a:solidFill>
                  <a:srgbClr val="696989"/>
                </a:solidFill>
                <a:latin typeface="Roboto"/>
                <a:ea typeface="Roboto"/>
                <a:cs typeface="Roboto"/>
                <a:sym typeface="Roboto"/>
              </a:rPr>
              <a:t>gestão do acervo; Garantir segurança na conservação dos documentos e celeridade no acesso à informação. </a:t>
            </a:r>
            <a:endParaRPr b="1" i="0" sz="900" u="none" cap="none" strike="noStrike">
              <a:solidFill>
                <a:srgbClr val="696989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59" name="Google Shape;59;p14"/>
          <p:cNvSpPr/>
          <p:nvPr/>
        </p:nvSpPr>
        <p:spPr>
          <a:xfrm>
            <a:off x="5349850" y="681850"/>
            <a:ext cx="3630000" cy="353400"/>
          </a:xfrm>
          <a:prstGeom prst="rect">
            <a:avLst/>
          </a:prstGeom>
          <a:solidFill>
            <a:schemeClr val="lt2"/>
          </a:solidFill>
          <a:ln cap="flat" cmpd="sng" w="21425">
            <a:solidFill>
              <a:srgbClr val="D6D6D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pt-BR" sz="1000">
                <a:solidFill>
                  <a:srgbClr val="696989"/>
                </a:solidFill>
                <a:latin typeface="Roboto"/>
                <a:ea typeface="Roboto"/>
                <a:cs typeface="Roboto"/>
                <a:sym typeface="Roboto"/>
              </a:rPr>
              <a:t>UNIDADES ENVOLVIDAS</a:t>
            </a:r>
            <a:r>
              <a:rPr b="1" i="0" lang="pt-BR" sz="1000" u="none" cap="none" strike="noStrike">
                <a:solidFill>
                  <a:srgbClr val="696989"/>
                </a:solidFill>
                <a:latin typeface="Roboto"/>
                <a:ea typeface="Roboto"/>
                <a:cs typeface="Roboto"/>
                <a:sym typeface="Roboto"/>
              </a:rPr>
              <a:t>: CGI, CPAD, SAD, Zonas Eleitorais</a:t>
            </a:r>
            <a:endParaRPr sz="1000"/>
          </a:p>
        </p:txBody>
      </p:sp>
      <p:sp>
        <p:nvSpPr>
          <p:cNvPr id="60" name="Google Shape;60;p14"/>
          <p:cNvSpPr/>
          <p:nvPr/>
        </p:nvSpPr>
        <p:spPr>
          <a:xfrm>
            <a:off x="131550" y="681700"/>
            <a:ext cx="3367800" cy="342900"/>
          </a:xfrm>
          <a:prstGeom prst="rect">
            <a:avLst/>
          </a:prstGeom>
          <a:solidFill>
            <a:schemeClr val="lt2"/>
          </a:solidFill>
          <a:ln cap="flat" cmpd="sng" w="21425">
            <a:solidFill>
              <a:srgbClr val="D6D6D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pt-BR" sz="1000" u="none" cap="none" strike="noStrike">
                <a:solidFill>
                  <a:srgbClr val="696989"/>
                </a:solidFill>
                <a:latin typeface="Roboto"/>
                <a:ea typeface="Roboto"/>
                <a:cs typeface="Roboto"/>
                <a:sym typeface="Roboto"/>
              </a:rPr>
              <a:t>GESTORES: </a:t>
            </a:r>
            <a:r>
              <a:rPr b="1" lang="pt-BR" sz="1000">
                <a:solidFill>
                  <a:srgbClr val="696989"/>
                </a:solidFill>
                <a:latin typeface="Roboto"/>
                <a:ea typeface="Roboto"/>
                <a:cs typeface="Roboto"/>
                <a:sym typeface="Roboto"/>
              </a:rPr>
              <a:t>Jailson Shisue e Wellington Alves</a:t>
            </a:r>
            <a:endParaRPr b="1" i="0" sz="1000" u="none" cap="none" strike="noStrike">
              <a:solidFill>
                <a:srgbClr val="696989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61" name="Google Shape;61;p14"/>
          <p:cNvSpPr/>
          <p:nvPr/>
        </p:nvSpPr>
        <p:spPr>
          <a:xfrm>
            <a:off x="3580700" y="681700"/>
            <a:ext cx="1687800" cy="353400"/>
          </a:xfrm>
          <a:prstGeom prst="rect">
            <a:avLst/>
          </a:prstGeom>
          <a:solidFill>
            <a:schemeClr val="lt2"/>
          </a:solidFill>
          <a:ln cap="flat" cmpd="sng" w="21425">
            <a:solidFill>
              <a:srgbClr val="D6D6D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pt-BR" sz="1000" u="none" cap="none" strike="noStrike">
                <a:solidFill>
                  <a:srgbClr val="696989"/>
                </a:solidFill>
                <a:latin typeface="Roboto"/>
                <a:ea typeface="Roboto"/>
                <a:cs typeface="Roboto"/>
                <a:sym typeface="Roboto"/>
              </a:rPr>
              <a:t>DURAÇÃO </a:t>
            </a:r>
            <a:r>
              <a:rPr b="1" i="0" lang="pt-BR" sz="1000" u="none" cap="none" strike="noStrike">
                <a:solidFill>
                  <a:srgbClr val="696989"/>
                </a:solidFill>
                <a:latin typeface="Roboto"/>
                <a:ea typeface="Roboto"/>
                <a:cs typeface="Roboto"/>
                <a:sym typeface="Roboto"/>
              </a:rPr>
              <a:t>(meses)</a:t>
            </a:r>
            <a:r>
              <a:rPr b="1" i="0" lang="pt-BR" sz="1000" u="none" cap="none" strike="noStrike">
                <a:solidFill>
                  <a:srgbClr val="696989"/>
                </a:solidFill>
                <a:latin typeface="Roboto"/>
                <a:ea typeface="Roboto"/>
                <a:cs typeface="Roboto"/>
                <a:sym typeface="Roboto"/>
              </a:rPr>
              <a:t>: </a:t>
            </a:r>
            <a:r>
              <a:rPr b="1" lang="pt-BR" sz="1000">
                <a:solidFill>
                  <a:srgbClr val="696989"/>
                </a:solidFill>
                <a:latin typeface="Roboto"/>
                <a:ea typeface="Roboto"/>
                <a:cs typeface="Roboto"/>
                <a:sym typeface="Roboto"/>
              </a:rPr>
              <a:t>7</a:t>
            </a:r>
            <a:endParaRPr sz="1000">
              <a:solidFill>
                <a:srgbClr val="15151B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62" name="Google Shape;62;p14"/>
          <p:cNvSpPr/>
          <p:nvPr/>
        </p:nvSpPr>
        <p:spPr>
          <a:xfrm>
            <a:off x="3580650" y="1793850"/>
            <a:ext cx="5399100" cy="739800"/>
          </a:xfrm>
          <a:prstGeom prst="rect">
            <a:avLst/>
          </a:prstGeom>
          <a:solidFill>
            <a:schemeClr val="lt2"/>
          </a:solidFill>
          <a:ln cap="flat" cmpd="sng" w="21425">
            <a:solidFill>
              <a:srgbClr val="D6D6D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pt-BR" sz="1000" u="none" cap="none" strike="noStrike">
                <a:solidFill>
                  <a:srgbClr val="696989"/>
                </a:solidFill>
                <a:latin typeface="Roboto"/>
                <a:ea typeface="Roboto"/>
                <a:cs typeface="Roboto"/>
                <a:sym typeface="Roboto"/>
              </a:rPr>
              <a:t>RESTRIÇÕES: Limitação orçamentária; </a:t>
            </a:r>
            <a:r>
              <a:rPr b="1" lang="pt-BR" sz="1000">
                <a:solidFill>
                  <a:srgbClr val="696989"/>
                </a:solidFill>
                <a:latin typeface="Roboto"/>
                <a:ea typeface="Roboto"/>
                <a:cs typeface="Roboto"/>
                <a:sym typeface="Roboto"/>
              </a:rPr>
              <a:t>Imprevistos na logística de recolhimento; Indisponibilidade do galpão 3 (provisório); Limitação de força de trabalho; Insuficiência do espaço dimensionado por estimativa</a:t>
            </a:r>
            <a:r>
              <a:rPr b="1" i="0" lang="pt-BR" sz="1000" u="none" cap="none" strike="noStrike">
                <a:solidFill>
                  <a:srgbClr val="696989"/>
                </a:solidFill>
                <a:latin typeface="Roboto"/>
                <a:ea typeface="Roboto"/>
                <a:cs typeface="Roboto"/>
                <a:sym typeface="Roboto"/>
              </a:rPr>
              <a:t> </a:t>
            </a:r>
            <a:endParaRPr b="1" i="0" sz="1000" u="none" cap="none" strike="noStrike">
              <a:solidFill>
                <a:srgbClr val="696989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63" name="Google Shape;63;p14"/>
          <p:cNvSpPr/>
          <p:nvPr/>
        </p:nvSpPr>
        <p:spPr>
          <a:xfrm>
            <a:off x="3580650" y="1142025"/>
            <a:ext cx="5399100" cy="560700"/>
          </a:xfrm>
          <a:prstGeom prst="rect">
            <a:avLst/>
          </a:prstGeom>
          <a:solidFill>
            <a:schemeClr val="lt2"/>
          </a:solidFill>
          <a:ln cap="flat" cmpd="sng" w="21425">
            <a:solidFill>
              <a:srgbClr val="D6D6D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pt-BR" sz="1000">
                <a:solidFill>
                  <a:srgbClr val="696989"/>
                </a:solidFill>
                <a:latin typeface="Roboto"/>
                <a:ea typeface="Roboto"/>
                <a:cs typeface="Roboto"/>
                <a:sym typeface="Roboto"/>
              </a:rPr>
              <a:t>RECURSOS:</a:t>
            </a:r>
            <a:r>
              <a:rPr b="1" i="0" lang="pt-BR" sz="1000" u="none" cap="none" strike="noStrike">
                <a:solidFill>
                  <a:srgbClr val="696989"/>
                </a:solidFill>
                <a:latin typeface="Roboto"/>
                <a:ea typeface="Roboto"/>
                <a:cs typeface="Roboto"/>
                <a:sym typeface="Roboto"/>
              </a:rPr>
              <a:t> Caminhões para transporte de documentos; Estantes para armazenamento; Diárias; Tempo de trabalho humano</a:t>
            </a:r>
            <a:endParaRPr sz="1000"/>
          </a:p>
        </p:txBody>
      </p:sp>
      <p:pic>
        <p:nvPicPr>
          <p:cNvPr descr="Prancheta Parcialmente Marcada estrutura de tópicos" id="64" name="Google Shape;64;p1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515350" y="3570"/>
            <a:ext cx="560786" cy="560786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65" name="Google Shape;65;p14"/>
          <p:cNvGraphicFramePr/>
          <p:nvPr/>
        </p:nvGraphicFramePr>
        <p:xfrm>
          <a:off x="115994" y="266225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{5B997BAE-A699-4533-A56A-02578755323D}</a:tableStyleId>
              </a:tblPr>
              <a:tblGrid>
                <a:gridCol w="3864625"/>
                <a:gridCol w="384550"/>
                <a:gridCol w="384550"/>
                <a:gridCol w="384550"/>
                <a:gridCol w="384550"/>
                <a:gridCol w="384550"/>
                <a:gridCol w="384550"/>
                <a:gridCol w="384550"/>
                <a:gridCol w="384550"/>
                <a:gridCol w="384550"/>
                <a:gridCol w="384550"/>
                <a:gridCol w="384550"/>
                <a:gridCol w="384550"/>
                <a:gridCol w="384550"/>
              </a:tblGrid>
              <a:tr h="3913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Font typeface="Arial"/>
                        <a:buNone/>
                      </a:pPr>
                      <a:r>
                        <a:rPr b="1" lang="pt-BR" sz="1000">
                          <a:solidFill>
                            <a:srgbClr val="696989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CRONOGRAMA</a:t>
                      </a:r>
                      <a:endParaRPr b="1" i="1" sz="800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1" lang="pt-BR" sz="400"/>
                        <a:t>Out</a:t>
                      </a:r>
                      <a:endParaRPr b="1" i="1" sz="400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1" lang="pt-BR" sz="400"/>
                        <a:t>Nov</a:t>
                      </a:r>
                      <a:endParaRPr b="1" i="1" sz="400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1" lang="pt-BR" sz="400"/>
                        <a:t>Dez</a:t>
                      </a:r>
                      <a:endParaRPr b="1" i="1" sz="400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1" lang="pt-BR" sz="400"/>
                        <a:t>Jan</a:t>
                      </a:r>
                      <a:endParaRPr b="1" i="1" sz="400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1" lang="pt-BR" sz="400"/>
                        <a:t>Fev</a:t>
                      </a:r>
                      <a:endParaRPr b="1" i="1" sz="400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1" lang="pt-BR" sz="400"/>
                        <a:t>Mar</a:t>
                      </a:r>
                      <a:endParaRPr b="1" i="1" sz="400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1" lang="pt-BR" sz="400"/>
                        <a:t>Abr</a:t>
                      </a:r>
                      <a:endParaRPr b="1" i="1" sz="400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1" lang="pt-BR" sz="400"/>
                        <a:t>Mai</a:t>
                      </a:r>
                      <a:endParaRPr b="1" i="1" sz="400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b="1" i="1" lang="pt-BR" sz="400">
                          <a:solidFill>
                            <a:schemeClr val="dk1"/>
                          </a:solidFill>
                        </a:rPr>
                        <a:t>Jun</a:t>
                      </a:r>
                      <a:endParaRPr b="1" i="1" sz="4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i="1" sz="400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1" lang="pt-BR" sz="400"/>
                        <a:t>Jul</a:t>
                      </a:r>
                      <a:endParaRPr b="1" i="1" sz="400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1" lang="pt-BR" sz="400"/>
                        <a:t>Ago</a:t>
                      </a:r>
                      <a:endParaRPr b="1" i="1" sz="400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1" lang="pt-BR" sz="400"/>
                        <a:t>Set</a:t>
                      </a:r>
                      <a:endParaRPr b="1" i="1" sz="400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1" lang="pt-BR" sz="400"/>
                        <a:t>Out</a:t>
                      </a:r>
                      <a:endParaRPr b="1" i="1" sz="400"/>
                    </a:p>
                  </a:txBody>
                  <a:tcPr marT="91425" marB="91425" marR="91425" marL="91425"/>
                </a:tc>
              </a:tr>
              <a:tr h="3836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800"/>
                        <a:t>RC1- Reunião de início do projeto com as Zonas Eleitorais realizada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</a:tr>
              <a:tr h="3836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pt-BR" sz="800">
                          <a:solidFill>
                            <a:schemeClr val="dk1"/>
                          </a:solidFill>
                        </a:rPr>
                        <a:t>RC2 - Galpão 3 disponibilizado até 19/10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solidFill>
                      <a:schemeClr val="lt1"/>
                    </a:solidFill>
                  </a:tcPr>
                </a:tc>
              </a:tr>
              <a:tr h="3729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pt-BR" sz="800">
                          <a:solidFill>
                            <a:schemeClr val="dk1"/>
                          </a:solidFill>
                        </a:rPr>
                        <a:t>RC3 - Documentos das Zonas Eleitorais recolhidos (KR24)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solidFill>
                      <a:schemeClr val="lt1"/>
                    </a:solidFill>
                  </a:tcPr>
                </a:tc>
              </a:tr>
              <a:tr h="3836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pt-BR" sz="800">
                          <a:solidFill>
                            <a:schemeClr val="dk1"/>
                          </a:solidFill>
                        </a:rPr>
                        <a:t>RC4 - Acervo provisoriamente organizado no galpão 3 (KR20)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solidFill>
                      <a:schemeClr val="lt1"/>
                    </a:solidFill>
                  </a:tcPr>
                </a:tc>
              </a:tr>
              <a:tr h="3729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800">
                          <a:solidFill>
                            <a:schemeClr val="dk1"/>
                          </a:solidFill>
                        </a:rPr>
                        <a:t>RC5 - Projeto para fase 2, após eleição, apresentado (KR2, KR10)</a:t>
                      </a:r>
                      <a:endParaRPr sz="8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solidFill>
                      <a:schemeClr val="lt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1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pt-BR"/>
              <a:t>Glossário</a:t>
            </a:r>
            <a:endParaRPr b="1" i="1"/>
          </a:p>
        </p:txBody>
      </p:sp>
      <p:sp>
        <p:nvSpPr>
          <p:cNvPr id="71" name="Google Shape;71;p1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2500" lnSpcReduction="10000"/>
          </a:bodyPr>
          <a:lstStyle/>
          <a:p>
            <a:pPr indent="-310832" lvl="0" marL="457200" rtl="0" algn="l"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b="1" i="1" lang="pt-BR"/>
              <a:t>Gestores</a:t>
            </a:r>
            <a:r>
              <a:rPr lang="pt-BR"/>
              <a:t>: Responsáveis pela condução do projeto, interação com as unidades encarregadas da execução, resolução de pendências, remoção de impedimentos que venham a surgir no decorrer dos trabalhos, atualização do andamento do projeto no Painel da Estratégia.</a:t>
            </a:r>
            <a:endParaRPr/>
          </a:p>
          <a:p>
            <a:pPr indent="-310832" lvl="0" marL="457200" rtl="0" algn="l"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b="1" i="1" lang="pt-BR"/>
              <a:t>Objetivo </a:t>
            </a:r>
            <a:r>
              <a:rPr lang="pt-BR"/>
              <a:t>- O que teremos construído/feito ao final do projeto.</a:t>
            </a:r>
            <a:endParaRPr/>
          </a:p>
          <a:p>
            <a:pPr indent="-310832" lvl="0" marL="457200" rtl="0" algn="l"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b="1" lang="pt-BR"/>
              <a:t>Benefícios </a:t>
            </a:r>
            <a:r>
              <a:rPr lang="pt-BR"/>
              <a:t>- O que nosso público externo, as nossas unidades ganham quando o projeto estiver finalizado.</a:t>
            </a:r>
            <a:endParaRPr/>
          </a:p>
          <a:p>
            <a:pPr indent="-310832" lvl="0" marL="457200" rtl="0" algn="l"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b="1" i="1" lang="pt-BR"/>
              <a:t>RCs (Resultados-chave)</a:t>
            </a:r>
            <a:r>
              <a:rPr lang="pt-BR"/>
              <a:t> - Resultados que precisamos produzir para concluir o projeto e entregar os benefícios perseguidos.</a:t>
            </a:r>
            <a:endParaRPr/>
          </a:p>
        </p:txBody>
      </p:sp>
      <p:sp>
        <p:nvSpPr>
          <p:cNvPr id="72" name="Google Shape;72;p15"/>
          <p:cNvSpPr txBox="1"/>
          <p:nvPr>
            <p:ph idx="2" type="body"/>
          </p:nvPr>
        </p:nvSpPr>
        <p:spPr>
          <a:xfrm>
            <a:off x="4767825" y="302400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2500" lnSpcReduction="2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pt-BR"/>
              <a:t>Duração: </a:t>
            </a:r>
            <a:r>
              <a:rPr lang="pt-BR"/>
              <a:t>Tempo estimado para conclusão.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b="1" i="1" lang="pt-BR"/>
              <a:t>Equipe: </a:t>
            </a:r>
            <a:r>
              <a:rPr lang="pt-BR"/>
              <a:t>Unidades do Tribunal que se envolverão na execução do projeto.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b="1" i="1" lang="pt-BR"/>
              <a:t>Custo </a:t>
            </a:r>
            <a:r>
              <a:rPr lang="pt-BR"/>
              <a:t>- Contratações de serviços, diárias, aquisição de bens, passagens e demais despesas requeridas (além de remuneração) para construção dos RCs do projeto.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b="1" i="1" lang="pt-BR"/>
              <a:t>Restrições</a:t>
            </a:r>
            <a:r>
              <a:rPr lang="pt-BR"/>
              <a:t> - Eventuais condições que limitam a execução do projeto, com impacto no resultado a ser produzido.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b="1" i="1" lang="pt-BR"/>
              <a:t>Cronograma </a:t>
            </a:r>
            <a:r>
              <a:rPr lang="pt-BR"/>
              <a:t>- Distribuição estimada dos Resultados-chave no tempo em que serão produzidos</a:t>
            </a:r>
            <a:endParaRPr/>
          </a:p>
        </p:txBody>
      </p:sp>
      <p:sp>
        <p:nvSpPr>
          <p:cNvPr id="73" name="Google Shape;73;p15"/>
          <p:cNvSpPr txBox="1"/>
          <p:nvPr/>
        </p:nvSpPr>
        <p:spPr>
          <a:xfrm>
            <a:off x="4767825" y="3393000"/>
            <a:ext cx="3999900" cy="992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 fontScale="25000" lnSpcReduction="20000"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pt-BR" sz="5400">
                <a:solidFill>
                  <a:srgbClr val="595959"/>
                </a:solidFill>
              </a:rPr>
              <a:t>UNIDADES</a:t>
            </a:r>
            <a:endParaRPr b="1" i="1" sz="5400">
              <a:solidFill>
                <a:srgbClr val="595959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pt-BR" sz="3800">
                <a:latin typeface="Roboto"/>
                <a:ea typeface="Roboto"/>
                <a:cs typeface="Roboto"/>
                <a:sym typeface="Roboto"/>
              </a:rPr>
              <a:t>CGI</a:t>
            </a:r>
            <a:r>
              <a:rPr lang="pt-BR" sz="3800">
                <a:solidFill>
                  <a:srgbClr val="000000"/>
                </a:solidFill>
                <a:latin typeface="Roboto"/>
                <a:ea typeface="Roboto"/>
                <a:cs typeface="Roboto"/>
                <a:sym typeface="Roboto"/>
              </a:rPr>
              <a:t>(</a:t>
            </a:r>
            <a:r>
              <a:rPr lang="pt-BR" sz="3800">
                <a:latin typeface="Roboto"/>
                <a:ea typeface="Roboto"/>
                <a:cs typeface="Roboto"/>
                <a:sym typeface="Roboto"/>
              </a:rPr>
              <a:t>Coordenação de Gestão de Informação/ Sec. Judiciária e Informação)</a:t>
            </a:r>
            <a:r>
              <a:rPr lang="pt-BR" sz="3800">
                <a:solidFill>
                  <a:srgbClr val="000000"/>
                </a:solidFill>
                <a:latin typeface="Roboto"/>
                <a:ea typeface="Roboto"/>
                <a:cs typeface="Roboto"/>
                <a:sym typeface="Roboto"/>
              </a:rPr>
              <a:t> </a:t>
            </a:r>
            <a:endParaRPr sz="3800">
              <a:solidFill>
                <a:srgbClr val="000000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pt-BR" sz="3800">
                <a:latin typeface="Roboto"/>
                <a:ea typeface="Roboto"/>
                <a:cs typeface="Roboto"/>
                <a:sym typeface="Roboto"/>
              </a:rPr>
              <a:t>CPAD (Comissão Permanente de Análise Documental)</a:t>
            </a:r>
            <a:endParaRPr sz="3800">
              <a:latin typeface="Roboto"/>
              <a:ea typeface="Roboto"/>
              <a:cs typeface="Roboto"/>
              <a:sym typeface="Roboto"/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pt-BR" sz="3800">
                <a:solidFill>
                  <a:srgbClr val="000000"/>
                </a:solidFill>
                <a:latin typeface="Roboto"/>
                <a:ea typeface="Roboto"/>
                <a:cs typeface="Roboto"/>
                <a:sym typeface="Roboto"/>
              </a:rPr>
              <a:t>COGECAD (Coordenadoria de Gestão do Cadastro – Corregedoria)</a:t>
            </a:r>
            <a:endParaRPr sz="3800">
              <a:solidFill>
                <a:srgbClr val="000000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pt-BR" sz="3800">
                <a:latin typeface="Roboto"/>
                <a:ea typeface="Roboto"/>
                <a:cs typeface="Roboto"/>
                <a:sym typeface="Roboto"/>
              </a:rPr>
              <a:t>SAD</a:t>
            </a:r>
            <a:r>
              <a:rPr lang="pt-BR" sz="3800">
                <a:solidFill>
                  <a:srgbClr val="000000"/>
                </a:solidFill>
                <a:latin typeface="Roboto"/>
                <a:ea typeface="Roboto"/>
                <a:cs typeface="Roboto"/>
                <a:sym typeface="Roboto"/>
              </a:rPr>
              <a:t>(</a:t>
            </a:r>
            <a:r>
              <a:rPr lang="pt-BR" sz="3800">
                <a:latin typeface="Roboto"/>
                <a:ea typeface="Roboto"/>
                <a:cs typeface="Roboto"/>
                <a:sym typeface="Roboto"/>
              </a:rPr>
              <a:t>Secretaria de Administração)</a:t>
            </a:r>
            <a:endParaRPr sz="3800">
              <a:solidFill>
                <a:srgbClr val="000000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>
              <a:solidFill>
                <a:srgbClr val="595959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