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B2EFF65-19B3-4372-8490-AA43315DC5E4}">
  <a:tblStyle styleId="{AB2EFF65-19B3-4372-8490-AA43315DC5E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81135be3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81135be3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81135be3b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ce03a8f2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ce03a8f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19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Plano Diretor de TIC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ancheta Parcialmente Marcada estrutura de tópicos" id="57" name="Google Shape;5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4"/>
          <p:cNvSpPr/>
          <p:nvPr/>
        </p:nvSpPr>
        <p:spPr>
          <a:xfrm>
            <a:off x="5063775" y="610900"/>
            <a:ext cx="4048500" cy="3429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STIC, DG, PTRE</a:t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26800" y="610275"/>
            <a:ext cx="3591000" cy="3429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Pedro Davi e Vinícius Veloso</a:t>
            </a:r>
            <a:endParaRPr i="0" sz="10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Google Shape;60;p14"/>
          <p:cNvSpPr/>
          <p:nvPr/>
        </p:nvSpPr>
        <p:spPr>
          <a:xfrm>
            <a:off x="3666600" y="605013"/>
            <a:ext cx="1318500" cy="3429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Duração: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16 </a:t>
            </a:r>
            <a:r>
              <a:rPr lang="pt-BR" sz="1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meses</a:t>
            </a:r>
            <a:endParaRPr sz="100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26844" y="237087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{AB2EFF65-19B3-4372-8490-AA43315DC5E4}</a:tableStyleId>
              </a:tblPr>
              <a:tblGrid>
                <a:gridCol w="3773825"/>
                <a:gridCol w="476700"/>
                <a:gridCol w="394875"/>
                <a:gridCol w="491325"/>
                <a:gridCol w="394875"/>
                <a:gridCol w="394875"/>
                <a:gridCol w="394875"/>
                <a:gridCol w="394875"/>
                <a:gridCol w="394875"/>
                <a:gridCol w="394875"/>
                <a:gridCol w="394875"/>
                <a:gridCol w="394875"/>
                <a:gridCol w="402750"/>
                <a:gridCol w="387000"/>
              </a:tblGrid>
              <a:tr h="21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336699"/>
                          </a:solidFill>
                        </a:rPr>
                        <a:t>Resultados Chave / Mês</a:t>
                      </a:r>
                      <a:endParaRPr b="1" sz="1000" u="none" cap="none" strike="noStrike">
                        <a:solidFill>
                          <a:srgbClr val="336699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nov</a:t>
                      </a:r>
                      <a:endParaRPr sz="7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2025</a:t>
                      </a:r>
                      <a:endParaRPr sz="7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dez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5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jan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fev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mari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abr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mai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jun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jul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ago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set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fev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7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Matriz de Adequação Tecnológica (MAT) estabelecida, com processo de gestão definido, até dez/2025.-</a:t>
                      </a:r>
                      <a:r>
                        <a:rPr lang="pt-BR" sz="9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26</a:t>
                      </a: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Estratégia</a:t>
                      </a:r>
                      <a:endParaRPr sz="9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</a:tr>
              <a:tr h="64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Plano Diretor de TIC até 2028, que considere as lacunas da MAT,  adequação da estrutura organizacional da TIC e adequação de força de trabalho, estabelecido com processo de elaboração, monitoramento e revisão definidos, até fev/2025.</a:t>
                      </a: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9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 26</a:t>
                      </a: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Es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tratégia</a:t>
                      </a:r>
                      <a:endParaRPr sz="9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</a:tr>
              <a:tr h="644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Revisão do PDTIC 2026-2028, com relatório de lições aprendidas, até fev/2027.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26 da Estratégia</a:t>
                      </a:r>
                      <a:endParaRPr sz="9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285F4"/>
                    </a:solidFill>
                  </a:tcPr>
                </a:tc>
              </a:tr>
            </a:tbl>
          </a:graphicData>
        </a:graphic>
      </p:graphicFrame>
      <p:sp>
        <p:nvSpPr>
          <p:cNvPr id="62" name="Google Shape;62;p14"/>
          <p:cNvSpPr/>
          <p:nvPr/>
        </p:nvSpPr>
        <p:spPr>
          <a:xfrm>
            <a:off x="35525" y="1661225"/>
            <a:ext cx="4964400" cy="5607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A</a:t>
            </a:r>
            <a:r>
              <a:rPr lang="pt-BR" sz="10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mpliação </a:t>
            </a:r>
            <a:r>
              <a:rPr lang="pt-BR" sz="1000">
                <a:latin typeface="Aptos"/>
                <a:ea typeface="Aptos"/>
                <a:cs typeface="Aptos"/>
                <a:sym typeface="Aptos"/>
              </a:rPr>
              <a:t>na capacidade de entrega de soluções de alto impacto; garantia de uma infraestrutura de TIC confiável e segura; e aumento na transparência e clareza dos benefícios em investimentos de TIC.</a:t>
            </a:r>
            <a:endParaRPr sz="100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6800" y="988622"/>
            <a:ext cx="4973100" cy="6429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r>
              <a:rPr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Desenvolvimento e implantação do Plano Diretor de Tecnologia da Informação e Comunicação (PDTIC), com diretrizes para suprir lacunas de TIC identificadas nos temas infraestrutura, segurança, pessoas e processos.</a:t>
            </a:r>
            <a:endParaRPr i="0" sz="10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5063775" y="1660055"/>
            <a:ext cx="4048500" cy="5643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endParaRPr b="1" i="0" sz="10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5063825" y="985471"/>
            <a:ext cx="4048500" cy="6429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endParaRPr b="1" i="0" sz="10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p15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PTRE(Presidência do Tribunal Regional Eleitoral da Paraíba 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ASPRE (Assessoria da Presidência)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DG (Direção-Geral) 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SCRE (Secretaria da Corregedoria Regional Eleitoral)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CRIP (Coordenadoria de Registros e Informações Processuais)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COINT(Conselho de Integração das Zonas Eleitorais)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SGP(Secretaria de Gestão de Pessoas)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CODES (Coordenadoria de Desenvolvimento e Saúde)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SELDE(Seção de Lotação e Desempenho)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STIC (Secretaria de Tecnologia da Informação)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0" y="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