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94C3B4F-2503-461D-8498-23FEED96ADA9}">
  <a:tblStyle styleId="{B94C3B4F-2503-461D-8498-23FEED96AD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8e278a8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8e278a8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5cdb33d92_1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5cdb33d92_1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116100" y="1793850"/>
            <a:ext cx="33834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Aproximação da Justiça Eleitoral com os cidadãos; Estímulo ao engajamento dos jovens com a democracia; Promoção da imagem da Justiça Eleitoral.</a:t>
            </a:r>
            <a:endParaRPr b="1"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2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Preparação do Museu do TRE</a:t>
            </a:r>
            <a:endParaRPr b="1" sz="15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(Museu TRE instalado em  funcionamento)</a:t>
            </a:r>
            <a:endParaRPr b="1" sz="15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131550" y="1142025"/>
            <a:ext cx="33678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Criar espaço adequado para preservação e divulgação da memória da Justiça Eleitoral e da democracia; </a:t>
            </a:r>
            <a:endParaRPr b="1"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349850" y="681850"/>
            <a:ext cx="3630000" cy="353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ASCOM; ASCER;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COEJE, Comissão de Gestão da Memória, Comissão de Notáveis, DG, PTRE, SAD, STIC</a:t>
            </a:r>
            <a:endParaRPr sz="900"/>
          </a:p>
        </p:txBody>
      </p:sp>
      <p:sp>
        <p:nvSpPr>
          <p:cNvPr id="60" name="Google Shape;60;p14"/>
          <p:cNvSpPr/>
          <p:nvPr/>
        </p:nvSpPr>
        <p:spPr>
          <a:xfrm>
            <a:off x="131550" y="681700"/>
            <a:ext cx="336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Keops Vasconcelos e Diogo Barbosa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580700" y="681700"/>
            <a:ext cx="1687800" cy="353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(meses)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10</a:t>
            </a:r>
            <a:endParaRPr sz="10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3580650" y="1794075"/>
            <a:ext cx="53991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Imprevisibilidade da entrega d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a reforma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pelo Governo do Estado; Limitação orçamentária e da força de trabalho; Inexistência de força de trabalho capacitada ou com formação profissional.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3580650" y="1142025"/>
            <a:ext cx="53991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Casarão dos Azulejos reformado pelo Governo do Estado; Recursos financeiros para manutenção do prédio e operação do Museu; Força de trabalho profissionalmente adequada; Recursos de TI e comunicação; Segurança patrimonial; Equipe de limpeza e manutenção.</a:t>
            </a:r>
            <a:endParaRPr sz="900"/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116106" y="26247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{B94C3B4F-2503-461D-8498-23FEED96ADA9}</a:tableStyleId>
              </a:tblPr>
              <a:tblGrid>
                <a:gridCol w="3864625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</a:tblGrid>
              <a:tr h="39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CRONOGRAMA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Out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Nov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Dez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Jan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Fev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Mar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Abr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Mai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</a:rPr>
                        <a:t>Jun</a:t>
                      </a:r>
                      <a:endParaRPr b="1" i="1" sz="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Jul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Ago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Set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Out</a:t>
                      </a:r>
                      <a:endParaRPr b="1" i="1" sz="700"/>
                    </a:p>
                  </a:txBody>
                  <a:tcPr marT="91425" marB="91425" marR="91425" marL="91425"/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/>
                        <a:t>RC1- </a:t>
                      </a: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Força de trabalho para operar o Museu mapeada, definida e quantificada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RC2- Recursos de TI e comunicação mapeados, definidos e quantificados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RC3- Recursos financeiros para operar o Museu estimados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RC4- Cooperação firmada com órgãos públicos para disponibilização de força de trabalho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RC5- Força de trabalho contratada e/ou com relotação definida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5"/>
          <p:cNvGraphicFramePr/>
          <p:nvPr/>
        </p:nvGraphicFramePr>
        <p:xfrm>
          <a:off x="83106" y="2187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{B94C3B4F-2503-461D-8498-23FEED96ADA9}</a:tableStyleId>
              </a:tblPr>
              <a:tblGrid>
                <a:gridCol w="3864625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</a:tblGrid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CRONOGRAMA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Out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Nov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Dez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Jan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Fev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Mar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Abr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Mai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pt-BR" sz="700">
                          <a:solidFill>
                            <a:schemeClr val="dk1"/>
                          </a:solidFill>
                        </a:rPr>
                        <a:t>Jun</a:t>
                      </a:r>
                      <a:endParaRPr b="1" i="1" sz="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Jul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Ago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Set</a:t>
                      </a:r>
                      <a:endParaRPr b="1" i="1" sz="7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700"/>
                        <a:t>Out</a:t>
                      </a:r>
                      <a:endParaRPr b="1" i="1" sz="700"/>
                    </a:p>
                  </a:txBody>
                  <a:tcPr marT="91425" marB="91425" marR="91425" marL="91425"/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RC6- Força de trabalho capacitada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06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RC7- Acervo preparado para exposição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RC8 - Identidade visual desenvolvida e aprovada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RC9 - SIte desenvolvido e publicado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RC10 - Sinalização e material gráfico desenvolvidos e impressos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06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RC11 - Cooperação firmada com Secretarias de Educação Municipais da Grande João Pessoa e do Estado, com cronograma de visitação definido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06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RC11- Plano Museológico aprovado e Museu registrado no Instituto Brasileiro de Museus (IBRAM)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RC11- Plano de Comunicação do Museu aprovado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RC12- Exposição temporária definida para a inauguração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RC13- Inauguração planejada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RC14- Museu inaugurado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7" name="Google Shape;77;p16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PTRE (Presidência do Tribunal Regional Eleitoral)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DG (Direção-Geral)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STIC (Secretaria de Tecnologia da Informação e Comunicação)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SAD (Secretaria de Administração)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ASCOM (Assessoria de Comunicação)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ASCER (Assessoria de Cerimonial)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COEJE (Coordenadoria de Escola Judiciária)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Comissão de Gestão de Memórias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Comissão de Notáveis</a:t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