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2C11944-53DD-49CF-88CA-D4870E2C936E}">
  <a:tblStyle styleId="{92C11944-53DD-49CF-88CA-D4870E2C936E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881135be3b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g3881135be3b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g3881135be3b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9ec2c2a85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9ec2c2a85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>
                <a:solidFill>
                  <a:srgbClr val="F2F2F5"/>
                </a:solidFill>
              </a:rPr>
              <a:t>20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1" lang="pt-BR" sz="1500">
                <a:solidFill>
                  <a:srgbClr val="F2F2F5"/>
                </a:solidFill>
              </a:rPr>
              <a:t> Plataforma dos serviços eleitorais</a:t>
            </a:r>
            <a:endParaRPr b="1" sz="1500">
              <a:solidFill>
                <a:srgbClr val="F2F2F5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300">
                <a:solidFill>
                  <a:srgbClr val="F2F2F5"/>
                </a:solidFill>
              </a:rPr>
              <a:t>(Aplicativo dos serviços eleitorais )</a:t>
            </a:r>
            <a:endParaRPr b="1" sz="1500">
              <a:solidFill>
                <a:srgbClr val="F2F2F5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4"/>
          <p:cNvSpPr/>
          <p:nvPr/>
        </p:nvSpPr>
        <p:spPr>
          <a:xfrm>
            <a:off x="5063775" y="610900"/>
            <a:ext cx="40485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pt-BR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COINT, COGECAD, COSIS, ASCOM </a:t>
            </a:r>
            <a:endParaRPr sz="1000">
              <a:solidFill>
                <a:schemeClr val="dk1"/>
              </a:solidFill>
            </a:endParaRPr>
          </a:p>
        </p:txBody>
      </p:sp>
      <p:sp>
        <p:nvSpPr>
          <p:cNvPr id="58" name="Google Shape;58;p14"/>
          <p:cNvSpPr/>
          <p:nvPr/>
        </p:nvSpPr>
        <p:spPr>
          <a:xfrm>
            <a:off x="26801" y="610275"/>
            <a:ext cx="35997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pt-BR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Paula Frassinete e Sandra Gonçalves</a:t>
            </a:r>
            <a:endParaRPr i="0" sz="10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14"/>
          <p:cNvSpPr/>
          <p:nvPr/>
        </p:nvSpPr>
        <p:spPr>
          <a:xfrm>
            <a:off x="3681550" y="614325"/>
            <a:ext cx="13272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Duração: </a:t>
            </a:r>
            <a:r>
              <a:rPr lang="pt-BR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3 meses</a:t>
            </a:r>
            <a:endParaRPr sz="1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Prancheta Parcialmente Marcada estrutura de tópicos" id="60" name="Google Shape;6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1" name="Google Shape;61;p14"/>
          <p:cNvGraphicFramePr/>
          <p:nvPr/>
        </p:nvGraphicFramePr>
        <p:xfrm>
          <a:off x="26844" y="207183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{92C11944-53DD-49CF-88CA-D4870E2C936E}</a:tableStyleId>
              </a:tblPr>
              <a:tblGrid>
                <a:gridCol w="3773825"/>
                <a:gridCol w="476700"/>
                <a:gridCol w="394875"/>
                <a:gridCol w="491325"/>
                <a:gridCol w="394875"/>
                <a:gridCol w="394875"/>
                <a:gridCol w="394875"/>
                <a:gridCol w="394875"/>
                <a:gridCol w="394875"/>
                <a:gridCol w="394875"/>
                <a:gridCol w="394875"/>
                <a:gridCol w="394875"/>
                <a:gridCol w="402750"/>
                <a:gridCol w="387000"/>
              </a:tblGrid>
              <a:tr h="2157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pt-BR" sz="1000" u="none" cap="none" strike="noStrike">
                          <a:solidFill>
                            <a:srgbClr val="336699"/>
                          </a:solidFill>
                        </a:rPr>
                        <a:t>Resultados Chave / Mês</a:t>
                      </a:r>
                      <a:endParaRPr b="1" sz="1000" u="none" cap="none" strike="noStrike">
                        <a:solidFill>
                          <a:srgbClr val="336699"/>
                        </a:solidFill>
                      </a:endParaRPr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jan</a:t>
                      </a:r>
                      <a:endParaRPr sz="7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2026</a:t>
                      </a:r>
                      <a:endParaRPr sz="700"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fev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mar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abr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mai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jun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jul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ago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set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out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</a:t>
                      </a:r>
                      <a:r>
                        <a:rPr lang="pt-BR" sz="700"/>
                        <a:t>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nov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</a:t>
                      </a:r>
                      <a:r>
                        <a:rPr lang="pt-BR" sz="700"/>
                        <a:t>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dez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</a:t>
                      </a:r>
                      <a:r>
                        <a:rPr lang="pt-BR" sz="700"/>
                        <a:t>6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/>
                        <a:t>jan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700">
                          <a:solidFill>
                            <a:srgbClr val="000000"/>
                          </a:solidFill>
                        </a:rPr>
                        <a:t>2027</a:t>
                      </a:r>
                      <a:endParaRPr sz="7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644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9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RC1.</a:t>
                      </a:r>
                      <a:r>
                        <a:rPr lang="pt-BR" sz="9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100% </a:t>
                      </a:r>
                      <a:r>
                        <a:rPr lang="pt-BR" sz="9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dos serviços prioritários identificados até o final do primeiro mês</a:t>
                      </a:r>
                      <a:r>
                        <a:rPr lang="pt-BR" sz="9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9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</a:t>
                      </a:r>
                      <a:r>
                        <a:rPr b="1" lang="pt-BR" sz="9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25</a:t>
                      </a:r>
                      <a:r>
                        <a:rPr b="1" lang="pt-BR" sz="9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da Estratégia</a:t>
                      </a:r>
                      <a:endParaRPr sz="9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chemeClr val="lt1"/>
                    </a:solidFill>
                  </a:tcPr>
                </a:tc>
              </a:tr>
              <a:tr h="644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9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RC2. </a:t>
                      </a:r>
                      <a:r>
                        <a:rPr lang="pt-BR" sz="9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Versão inicial disponibilizada e divulgada, com chatbot e processamento de linguagem natural, até o final do terceiro mês</a:t>
                      </a:r>
                      <a:r>
                        <a:rPr lang="pt-BR" sz="9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9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</a:t>
                      </a:r>
                      <a:r>
                        <a:rPr b="1" lang="pt-BR" sz="9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</a:t>
                      </a:r>
                      <a:r>
                        <a:rPr b="1" lang="pt-BR" sz="9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e RC 25 da Es</a:t>
                      </a:r>
                      <a:r>
                        <a:rPr b="1" lang="pt-BR" sz="9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tratégia</a:t>
                      </a:r>
                      <a:endParaRPr sz="9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  <a:tr h="6443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lang="pt-BR" sz="900" u="none" cap="none" strike="noStrike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RC3. </a:t>
                      </a:r>
                      <a:r>
                        <a:rPr lang="pt-BR" sz="900" u="none" cap="none" strike="noStrike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Relatório de utilização da plataforma, contendo avaliaçã</a:t>
                      </a:r>
                      <a:r>
                        <a:rPr lang="pt-BR" sz="9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o dos usuários e economia por rotinas de automação, disponibilizado até o final do sexto mês. </a:t>
                      </a:r>
                      <a:r>
                        <a:rPr b="1" lang="pt-BR" sz="9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1 e RC 25 da Estratégia</a:t>
                      </a:r>
                      <a:endParaRPr sz="9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91425" marB="91425" marR="91425" marL="91425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62" name="Google Shape;62;p14"/>
          <p:cNvSpPr/>
          <p:nvPr/>
        </p:nvSpPr>
        <p:spPr>
          <a:xfrm>
            <a:off x="35525" y="1466853"/>
            <a:ext cx="4973100" cy="5607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pt-BR" sz="1000">
                <a:solidFill>
                  <a:schemeClr val="dk1"/>
                </a:solidFill>
                <a:latin typeface="Aptos"/>
                <a:ea typeface="Aptos"/>
                <a:cs typeface="Aptos"/>
                <a:sym typeface="Aptos"/>
              </a:rPr>
              <a:t>ampliação do acesso do cidadão aos serviços da Justiça Eleitoral, redução da carga de trabalho repetitiva nas unidades, aumento da eficiência interna e satisfação dos usuários</a:t>
            </a:r>
            <a:endParaRPr sz="10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6800" y="1011052"/>
            <a:ext cx="4973100" cy="4113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r>
              <a:rPr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Disponibilização de plataforma que integre os serviços eleitorais prioritários, promovendo acessibilidade, automação e autonomia do usuário.</a:t>
            </a:r>
            <a:endParaRPr i="0" sz="10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4" name="Google Shape;64;p14"/>
          <p:cNvSpPr/>
          <p:nvPr/>
        </p:nvSpPr>
        <p:spPr>
          <a:xfrm>
            <a:off x="5072100" y="1463353"/>
            <a:ext cx="4048500" cy="5643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pt-BR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Contratação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de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ominichanel  após mar/2026.</a:t>
            </a:r>
            <a:endParaRPr b="1" i="0" sz="10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5" name="Google Shape;65;p14"/>
          <p:cNvSpPr/>
          <p:nvPr/>
        </p:nvSpPr>
        <p:spPr>
          <a:xfrm>
            <a:off x="5063825" y="1007902"/>
            <a:ext cx="4048500" cy="411300"/>
          </a:xfrm>
          <a:prstGeom prst="rect">
            <a:avLst/>
          </a:prstGeom>
          <a:solidFill>
            <a:srgbClr val="EEEEEE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pt-BR" sz="1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Solução de omichannel e de IA Generativa para uso por API.</a:t>
            </a:r>
            <a:endParaRPr b="1" i="0" sz="10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10000"/>
          </a:bodyPr>
          <a:lstStyle/>
          <a:p>
            <a:pPr indent="-31083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i="1" lang="pt-BR"/>
              <a:t>Gestores</a:t>
            </a:r>
            <a:r>
              <a:rPr lang="pt-BR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/>
          </a:p>
          <a:p>
            <a:pPr indent="-31083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i="1" lang="pt-BR"/>
              <a:t>Objetivo </a:t>
            </a:r>
            <a:r>
              <a:rPr lang="pt-BR"/>
              <a:t>- O que teremos construído/feito ao final do projeto.</a:t>
            </a:r>
            <a:endParaRPr/>
          </a:p>
          <a:p>
            <a:pPr indent="-31083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lang="pt-BR"/>
              <a:t>Benefícios </a:t>
            </a:r>
            <a:r>
              <a:rPr lang="pt-BR"/>
              <a:t>- O que nosso público externo, as nossas unidades ganham quando o projeto estiver finalizado.</a:t>
            </a:r>
            <a:endParaRPr/>
          </a:p>
          <a:p>
            <a:pPr indent="-310832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b="1" i="1" lang="pt-BR"/>
              <a:t>RCs (Resultados-chave)</a:t>
            </a:r>
            <a:r>
              <a:rPr lang="pt-BR"/>
              <a:t> - Resultados que precisamos produzir para concluir o projeto e entregar os benefícios perseguidos</a:t>
            </a:r>
            <a:endParaRPr/>
          </a:p>
        </p:txBody>
      </p:sp>
      <p:sp>
        <p:nvSpPr>
          <p:cNvPr id="72" name="Google Shape;72;p15"/>
          <p:cNvSpPr txBox="1"/>
          <p:nvPr>
            <p:ph idx="2" type="body"/>
          </p:nvPr>
        </p:nvSpPr>
        <p:spPr>
          <a:xfrm>
            <a:off x="4832400" y="1045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Duração: </a:t>
            </a:r>
            <a:r>
              <a:rPr lang="pt-BR"/>
              <a:t>Tempo estimado para conclusão.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pt-BR"/>
              <a:t>Equipe: </a:t>
            </a:r>
            <a:r>
              <a:rPr lang="pt-BR"/>
              <a:t>Unidades do Tribunal que se envolverão na execução do projeto.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pt-BR"/>
              <a:t>Custo </a:t>
            </a:r>
            <a:r>
              <a:rPr lang="pt-BR"/>
              <a:t>- Contratações de serviços, diárias, aquisição de bens, passagens e demais despesas requeridas (além de remuneração) para construção dos RCs do projeto.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i="1" lang="pt-BR"/>
              <a:t>Restrições</a:t>
            </a:r>
            <a:r>
              <a:rPr lang="pt-BR"/>
              <a:t> - Eventuais condições que limitam a execução do projeto, com impacto no resultado a ser produzido.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i="1" lang="pt-BR"/>
              <a:t>Cronograma </a:t>
            </a:r>
            <a:r>
              <a:rPr lang="pt-BR"/>
              <a:t>- Distribuição estimada dos Resultados-chave no tempo em que serão produzidos</a:t>
            </a:r>
            <a:endParaRPr/>
          </a:p>
        </p:txBody>
      </p:sp>
      <p:sp>
        <p:nvSpPr>
          <p:cNvPr id="73" name="Google Shape;73;p15"/>
          <p:cNvSpPr txBox="1"/>
          <p:nvPr>
            <p:ph idx="2" type="body"/>
          </p:nvPr>
        </p:nvSpPr>
        <p:spPr>
          <a:xfrm>
            <a:off x="4832400" y="3393000"/>
            <a:ext cx="3999900" cy="99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5400"/>
              <a:t>UNIDADES</a:t>
            </a:r>
            <a:endParaRPr b="1" i="1" sz="54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3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COINT (Comitê de Integração das Zonas Eleitorais) </a:t>
            </a:r>
            <a:endParaRPr sz="3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3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COGECAD (Coordenadoria de Gestão do Cadastro – Corregedoria)</a:t>
            </a:r>
            <a:endParaRPr sz="3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pt-BR" sz="38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COSIS (Coordenação de Sistemas -  STIC)</a:t>
            </a:r>
            <a:endParaRPr sz="3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