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5"/>
  </p:sldMasterIdLst>
  <p:notesMasterIdLst>
    <p:notesMasterId r:id="rId6"/>
  </p:notesMasterIdLst>
  <p:sldIdLst>
    <p:sldId id="256" r:id="rId7"/>
    <p:sldId id="257" r:id="rId8"/>
  </p:sldIdLst>
  <p:sldSz cy="5143500" cx="9144000"/>
  <p:notesSz cx="6858000" cy="9144000"/>
  <p:embeddedFontLst>
    <p:embeddedFont>
      <p:font typeface="Robot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244A14B-BD41-44F0-BBD2-BD8693A77E63}">
  <a:tblStyle styleId="{6244A14B-BD41-44F0-BBD2-BD8693A77E6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italic.fntdata"/><Relationship Id="rId10" Type="http://schemas.openxmlformats.org/officeDocument/2006/relationships/font" Target="fonts/Roboto-bold.fntdata"/><Relationship Id="rId12" Type="http://schemas.openxmlformats.org/officeDocument/2006/relationships/font" Target="fonts/Roboto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Roboto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3881135be3b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" name="Google Shape;53;g3881135be3b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54" name="Google Shape;54;g3881135be3b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pt-B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85bbcf865e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85bbcf865e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 1" showMasterSp="0">
  <p:cSld name="Em branco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/>
          <p:nvPr/>
        </p:nvSpPr>
        <p:spPr>
          <a:xfrm>
            <a:off x="116100" y="1793850"/>
            <a:ext cx="3383400" cy="7398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9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BENEFÍCIOS</a:t>
            </a:r>
            <a:r>
              <a:rPr b="1" i="0" lang="pt-BR" sz="9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Padronização </a:t>
            </a:r>
            <a:r>
              <a:rPr b="1" lang="pt-BR" sz="9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técnica; Redução do tempo médio de tramitação dos processos; Alcance dos resultados institucionais</a:t>
            </a:r>
            <a:endParaRPr b="1" i="0" sz="9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7" name="Google Shape;57;p14"/>
          <p:cNvSpPr/>
          <p:nvPr/>
        </p:nvSpPr>
        <p:spPr>
          <a:xfrm>
            <a:off x="0" y="1"/>
            <a:ext cx="9144000" cy="564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>
                <a:solidFill>
                  <a:srgbClr val="F2F2F5"/>
                </a:solidFill>
              </a:rPr>
              <a:t>3</a:t>
            </a:r>
            <a:r>
              <a:rPr b="1" i="0" lang="pt-BR" sz="1500" u="none" cap="none" strike="noStrike">
                <a:solidFill>
                  <a:srgbClr val="F2F2F5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b="1" lang="pt-BR" sz="1500">
                <a:solidFill>
                  <a:srgbClr val="F2F2F5"/>
                </a:solidFill>
              </a:rPr>
              <a:t> Integração de análise de Prestação de Contas com IA (fase 1)</a:t>
            </a:r>
            <a:endParaRPr b="1" sz="1500">
              <a:solidFill>
                <a:srgbClr val="F2F2F5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>
                <a:solidFill>
                  <a:srgbClr val="F2F2F5"/>
                </a:solidFill>
              </a:rPr>
              <a:t> (J</a:t>
            </a:r>
            <a:r>
              <a:rPr b="1" lang="pt-BR" sz="1300">
                <a:solidFill>
                  <a:srgbClr val="F2F2F5"/>
                </a:solidFill>
              </a:rPr>
              <a:t>anus com geração de Parecer Técnico  )</a:t>
            </a:r>
            <a:endParaRPr b="1" sz="1300">
              <a:solidFill>
                <a:srgbClr val="F2F2F5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4"/>
          <p:cNvSpPr/>
          <p:nvPr/>
        </p:nvSpPr>
        <p:spPr>
          <a:xfrm>
            <a:off x="131550" y="1142025"/>
            <a:ext cx="3367800" cy="5607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9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OBJETIVOS</a:t>
            </a:r>
            <a:r>
              <a:rPr b="1" i="0" lang="pt-BR" sz="9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b="1" lang="pt-BR" sz="9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Implementar o uso estruturado do Minuta IA para elaboração de pareceres técnicos em Prestações de Contas Eleitorais e Anuais</a:t>
            </a:r>
            <a:endParaRPr b="1" i="0" sz="9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9" name="Google Shape;59;p14"/>
          <p:cNvSpPr/>
          <p:nvPr/>
        </p:nvSpPr>
        <p:spPr>
          <a:xfrm>
            <a:off x="5349850" y="681850"/>
            <a:ext cx="3630000" cy="3534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UNIDADES ENVOLVIDAS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ASCEP, C</a:t>
            </a: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OSIS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 e Zonas Eleitorais</a:t>
            </a:r>
            <a:endParaRPr sz="1000"/>
          </a:p>
        </p:txBody>
      </p:sp>
      <p:sp>
        <p:nvSpPr>
          <p:cNvPr id="60" name="Google Shape;60;p14"/>
          <p:cNvSpPr/>
          <p:nvPr/>
        </p:nvSpPr>
        <p:spPr>
          <a:xfrm>
            <a:off x="131550" y="681700"/>
            <a:ext cx="33678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GESTORES: </a:t>
            </a: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Gustavo Procópio e Wesley Santos</a:t>
            </a:r>
            <a:endParaRPr b="1" i="0" sz="10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1" name="Google Shape;61;p14"/>
          <p:cNvSpPr/>
          <p:nvPr/>
        </p:nvSpPr>
        <p:spPr>
          <a:xfrm>
            <a:off x="3580700" y="681700"/>
            <a:ext cx="1687800" cy="3534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DURAÇÃO 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(meses)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6</a:t>
            </a:r>
            <a:endParaRPr sz="1000">
              <a:solidFill>
                <a:srgbClr val="15151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2" name="Google Shape;62;p14"/>
          <p:cNvSpPr/>
          <p:nvPr/>
        </p:nvSpPr>
        <p:spPr>
          <a:xfrm>
            <a:off x="3580650" y="1793850"/>
            <a:ext cx="5399100" cy="7398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RESTRIÇÕES: Fim do prazo da licença; Solução de TI, integ</a:t>
            </a: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rada ao PJE,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 prometida pelo TS</a:t>
            </a: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E; 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Limitação orçamentária; </a:t>
            </a: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Limitação de força de trabalho</a:t>
            </a:r>
            <a:endParaRPr b="1" i="0" sz="10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3580650" y="1142025"/>
            <a:ext cx="5399100" cy="5607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RECURSOS: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Solução de TI (renovação de licenças de Minuta IA)</a:t>
            </a:r>
            <a:endParaRPr sz="1000"/>
          </a:p>
        </p:txBody>
      </p:sp>
      <p:pic>
        <p:nvPicPr>
          <p:cNvPr descr="Prancheta Parcialmente Marcada estrutura de tópicos" id="64" name="Google Shape;6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5350" y="3570"/>
            <a:ext cx="560786" cy="56078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5" name="Google Shape;65;p14"/>
          <p:cNvGraphicFramePr/>
          <p:nvPr/>
        </p:nvGraphicFramePr>
        <p:xfrm>
          <a:off x="116094" y="262478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{6244A14B-BD41-44F0-BBD2-BD8693A77E63}</a:tableStyleId>
              </a:tblPr>
              <a:tblGrid>
                <a:gridCol w="3864625"/>
                <a:gridCol w="384550"/>
                <a:gridCol w="384550"/>
                <a:gridCol w="384550"/>
                <a:gridCol w="384550"/>
                <a:gridCol w="384550"/>
                <a:gridCol w="384550"/>
                <a:gridCol w="384550"/>
                <a:gridCol w="384550"/>
                <a:gridCol w="384550"/>
                <a:gridCol w="384550"/>
                <a:gridCol w="384550"/>
                <a:gridCol w="384550"/>
                <a:gridCol w="384550"/>
              </a:tblGrid>
              <a:tr h="364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CRONOGRAMA</a:t>
                      </a:r>
                      <a:endParaRPr b="1" i="1" sz="8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Out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Nov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Dez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Jan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Fev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Mar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Abr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Mai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i="1" lang="pt-BR" sz="400">
                          <a:solidFill>
                            <a:schemeClr val="dk1"/>
                          </a:solidFill>
                        </a:rPr>
                        <a:t>Jun</a:t>
                      </a:r>
                      <a:endParaRPr b="1" i="1" sz="4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Jul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Ago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Set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Out</a:t>
                      </a:r>
                      <a:endParaRPr b="1" i="1" sz="400"/>
                    </a:p>
                  </a:txBody>
                  <a:tcPr marT="91425" marB="91425" marR="91425" marL="91425"/>
                </a:tc>
              </a:tr>
              <a:tr h="357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800"/>
                        <a:t>RC1- Levantamento colaborativo de modelos, casos e desafios realizado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411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800">
                          <a:solidFill>
                            <a:schemeClr val="dk1"/>
                          </a:solidFill>
                        </a:rPr>
                        <a:t>RC2 - Templates padronizados e biblioteca jurídica completa desenvolvida e disponibilizada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411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800">
                          <a:solidFill>
                            <a:schemeClr val="dk1"/>
                          </a:solidFill>
                        </a:rPr>
                        <a:t>RC3 - Até 10 unidades identificadas para piloto e sistema testado com feedback documentado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411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800">
                          <a:solidFill>
                            <a:schemeClr val="dk1"/>
                          </a:solidFill>
                        </a:rPr>
                        <a:t>RC4 - Sistema ajustado e fluxo de trabalho implementado nas Zonas Eleitorais pioneiras (KR4)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411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800">
                          <a:solidFill>
                            <a:schemeClr val="dk1"/>
                          </a:solidFill>
                        </a:rPr>
                        <a:t>RC5 - Resultados documentados e avaliados, com plano de expansão (fase 2) para as demais Zonas Eleitorais apresentado (KR4)</a:t>
                      </a:r>
                      <a:endParaRPr sz="8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/>
              <a:t>Glossário</a:t>
            </a:r>
            <a:endParaRPr b="1" i="1"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-31083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b="1" i="1" lang="pt-BR"/>
              <a:t>Gestores</a:t>
            </a:r>
            <a:r>
              <a:rPr lang="pt-BR"/>
              <a:t>: Responsáveis pela condução do projeto, interação com as unidades encarregadas da execução, resolução de pendências, remoção de impedimentos que venham a surgir no decorrer dos trabalhos, atualização do andamento do projeto no Painel da Estratégia.</a:t>
            </a:r>
            <a:endParaRPr/>
          </a:p>
          <a:p>
            <a:pPr indent="-31083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b="1" i="1" lang="pt-BR"/>
              <a:t>Objetivo </a:t>
            </a:r>
            <a:r>
              <a:rPr lang="pt-BR"/>
              <a:t>- O que teremos construído/feito ao final do projeto.</a:t>
            </a:r>
            <a:endParaRPr/>
          </a:p>
          <a:p>
            <a:pPr indent="-31083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b="1" lang="pt-BR"/>
              <a:t>Benefícios </a:t>
            </a:r>
            <a:r>
              <a:rPr lang="pt-BR"/>
              <a:t>- O que nosso público externo, as nossas unidades ganham quando o projeto estiver finalizado.</a:t>
            </a:r>
            <a:endParaRPr/>
          </a:p>
          <a:p>
            <a:pPr indent="-31083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b="1" i="1" lang="pt-BR"/>
              <a:t>RCs (Resultados-chave)</a:t>
            </a:r>
            <a:r>
              <a:rPr lang="pt-BR"/>
              <a:t> - Resultados que precisamos produzir para concluir o projeto e entregar os benefícios perseguidos.</a:t>
            </a:r>
            <a:endParaRPr/>
          </a:p>
        </p:txBody>
      </p:sp>
      <p:sp>
        <p:nvSpPr>
          <p:cNvPr id="72" name="Google Shape;72;p1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/>
              <a:t>Duração: </a:t>
            </a:r>
            <a:r>
              <a:rPr lang="pt-BR"/>
              <a:t>Tempo estimado para conclusão.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pt-BR"/>
              <a:t>Equipe: </a:t>
            </a:r>
            <a:r>
              <a:rPr lang="pt-BR"/>
              <a:t>Unidades do Tribunal que se envolverão na execução do projeto.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pt-BR"/>
              <a:t>Custo </a:t>
            </a:r>
            <a:r>
              <a:rPr lang="pt-BR"/>
              <a:t>- Contratações de serviços, diárias, aquisição de bens, passagens e demais despesas requeridas (além de remuneração) para construção dos RCs do projeto.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pt-BR"/>
              <a:t>Restrições</a:t>
            </a:r>
            <a:r>
              <a:rPr lang="pt-BR"/>
              <a:t> - Eventuais condições que limitam a execução do projeto, com impacto no resultado a ser produzido.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i="1" lang="pt-BR"/>
              <a:t>Cronograma </a:t>
            </a:r>
            <a:r>
              <a:rPr lang="pt-BR"/>
              <a:t>- Distribuição estimada dos Resultados-chave no tempo em que serão produzidos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