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FB23177-71D8-49B9-A393-17CEEBB68F4C}">
  <a:tblStyle styleId="{5FB23177-71D8-49B9-A393-17CEEBB68F4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81135be3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81135be3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81135be3b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5ccb46735_6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5ccb46735_6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2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Sistema de Gestão de Desempenho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Prancheta Parcialmente Marcada estrutura de tópicos" id="57" name="Google Shape;5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5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Visão Orçamentária e Financeira (BI de controle orçamentário e financeiro)</a:t>
            </a:r>
            <a:endParaRPr b="1" sz="1500">
              <a:solidFill>
                <a:srgbClr val="F2F2F5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5063775" y="610900"/>
            <a:ext cx="4048500" cy="3429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SAD, SOF</a:t>
            </a:r>
            <a:r>
              <a:rPr lang="pt-BR" sz="1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C</a:t>
            </a:r>
            <a:r>
              <a:rPr lang="pt-BR" sz="1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OSIS,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DG, PTRE</a:t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60" name="Google Shape;60;p14"/>
          <p:cNvSpPr/>
          <p:nvPr/>
        </p:nvSpPr>
        <p:spPr>
          <a:xfrm>
            <a:off x="26801" y="610275"/>
            <a:ext cx="3599700" cy="3429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Maria Eduarda</a:t>
            </a:r>
            <a:r>
              <a:rPr lang="pt-BR" sz="1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e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Francisco Gomes</a:t>
            </a:r>
            <a:endParaRPr i="0" sz="10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681550" y="614325"/>
            <a:ext cx="1327200" cy="3429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Duração: </a:t>
            </a:r>
            <a:r>
              <a:rPr lang="pt-BR" sz="1000">
                <a:latin typeface="Roboto"/>
                <a:ea typeface="Roboto"/>
                <a:cs typeface="Roboto"/>
                <a:sym typeface="Roboto"/>
              </a:rPr>
              <a:t>6</a:t>
            </a:r>
            <a:r>
              <a:rPr lang="pt-BR" sz="1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meses</a:t>
            </a:r>
            <a:endParaRPr sz="100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2" name="Google Shape;6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3" name="Google Shape;63;p14"/>
          <p:cNvGraphicFramePr/>
          <p:nvPr/>
        </p:nvGraphicFramePr>
        <p:xfrm>
          <a:off x="26844" y="20718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{5FB23177-71D8-49B9-A393-17CEEBB68F4C}</a:tableStyleId>
              </a:tblPr>
              <a:tblGrid>
                <a:gridCol w="3773825"/>
                <a:gridCol w="476700"/>
                <a:gridCol w="394875"/>
                <a:gridCol w="491325"/>
                <a:gridCol w="394875"/>
                <a:gridCol w="394875"/>
                <a:gridCol w="394875"/>
                <a:gridCol w="394875"/>
                <a:gridCol w="394875"/>
                <a:gridCol w="394875"/>
                <a:gridCol w="394875"/>
                <a:gridCol w="394875"/>
                <a:gridCol w="402750"/>
                <a:gridCol w="387000"/>
              </a:tblGrid>
              <a:tr h="21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336699"/>
                          </a:solidFill>
                        </a:rPr>
                        <a:t>Resultados Chave / Mês</a:t>
                      </a:r>
                      <a:endParaRPr b="1" sz="1000" u="none" cap="none" strike="noStrike">
                        <a:solidFill>
                          <a:srgbClr val="336699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out</a:t>
                      </a:r>
                      <a:endParaRPr sz="7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2025</a:t>
                      </a:r>
                      <a:endParaRPr sz="7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nov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5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dez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5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jan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fev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mar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abr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mai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jun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jul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ago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set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nov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/>
                </a:tc>
              </a:tr>
              <a:tr h="64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b="1"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da regra de negócio mapeada e validada até o fim do primeiro mês</a:t>
                      </a:r>
                      <a:endParaRPr b="1" sz="9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</a:tr>
              <a:tr h="64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b="1"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Sistema em produção, com o módulo orçamentário até o fim do terceiro mês</a:t>
                      </a:r>
                      <a:endParaRPr b="1" sz="9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Condições: captura do saldo orçamentário por esfera, plano de trabalho resumido (PTRES), fonte de recurso e  natureza da despesa com o SIAFI, abdicação de outras iniciativas</a:t>
                      </a:r>
                      <a:endParaRPr sz="9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highlight>
                          <a:srgbClr val="4285F4"/>
                        </a:highlight>
                      </a:endParaRPr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</a:tr>
              <a:tr h="64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b="1"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Sistema em produção com controle de despesas e módulo financeiro até o fim do sexto mês</a:t>
                      </a:r>
                      <a:endParaRPr b="1" sz="9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Condições: abordagem D-1, apenas na intranet</a:t>
                      </a:r>
                      <a:endParaRPr sz="9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4" name="Google Shape;64;p14"/>
          <p:cNvSpPr/>
          <p:nvPr/>
        </p:nvSpPr>
        <p:spPr>
          <a:xfrm>
            <a:off x="35525" y="1466853"/>
            <a:ext cx="4973100" cy="5607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latin typeface="Aptos"/>
                <a:ea typeface="Aptos"/>
                <a:cs typeface="Aptos"/>
                <a:sym typeface="Aptos"/>
              </a:rPr>
              <a:t>Maior previsibilidade na execução orçamentária, transparência para as unidades e a gestão, redução de desperdícios e decisões reativas, fortalecimento da cultura de dados, alinhamento entre estratégia, orçamento e operação.</a:t>
            </a:r>
            <a:endParaRPr sz="1000"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26800" y="1011052"/>
            <a:ext cx="4973100" cy="4113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r>
              <a:rPr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900">
                <a:latin typeface="Roboto"/>
                <a:ea typeface="Roboto"/>
                <a:cs typeface="Roboto"/>
                <a:sym typeface="Roboto"/>
              </a:rPr>
              <a:t>Aperfeiçoar o acompanhamento da execução orçamentária e financeira para melhor controle por parte das macro unidades e alta administração (Presidência, Vice Presidência e Diretoria Geral).</a:t>
            </a:r>
            <a:endParaRPr i="0" sz="10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5072100" y="1463353"/>
            <a:ext cx="4048500" cy="5643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0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limitações para obter informações on-line do SIAFI, indisponibilidade de dedicação exclusiva de pessoal, banco de dados com dificuldade de integração</a:t>
            </a:r>
            <a:endParaRPr sz="1000">
              <a:solidFill>
                <a:schemeClr val="dk1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5063825" y="1007902"/>
            <a:ext cx="4048500" cy="4113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i="0" lang="pt-BR" sz="1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Soluç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ão de TIC</a:t>
            </a:r>
            <a:endParaRPr i="0" sz="10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4" name="Google Shape;74;p15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PTRE (Presidência do Tribunal Regional Eleitoral)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DG (Direção-Geral)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SAD (Secretaria de Administração)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SOF (Secretaria de Orçamento e Finanças)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COSIS (Coordenadoria de Sistemas)</a:t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