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</p:sldIdLst>
  <p:sldSz cy="5143500" cx="9144000"/>
  <p:notesSz cx="6858000" cy="9144000"/>
  <p:embeddedFontLst>
    <p:embeddedFont>
      <p:font typeface="Roboto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13" roundtripDataSignature="AMtx7mjISqX5EqjJjMry7X5to2OpyVAj0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35D4F37-0FBD-48EA-BBFD-5D12CEEC2D6D}">
  <a:tblStyle styleId="{C35D4F37-0FBD-48EA-BBFD-5D12CEEC2D6D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italic.fntdata"/><Relationship Id="rId10" Type="http://schemas.openxmlformats.org/officeDocument/2006/relationships/font" Target="fonts/Roboto-bold.fntdata"/><Relationship Id="rId13" Type="http://customschemas.google.com/relationships/presentationmetadata" Target="metadata"/><Relationship Id="rId12" Type="http://schemas.openxmlformats.org/officeDocument/2006/relationships/font" Target="fonts/Roboto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Roboto-regular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3" name="Google Shape;53;p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54" name="Google Shape;54;p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pt-BR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8a1b296c7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8a1b296c7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 1" showMasterSp="0">
  <p:cSld name="Em branco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5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4" name="Google Shape;44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6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7" name="Google Shape;47;p1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7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2" name="Google Shape;12;p7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3" name="Google Shape;13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8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6" name="Google Shape;16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3" name="Google Shape;23;p10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10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8" name="Google Shape;28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2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1" name="Google Shape;31;p12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5" name="Google Shape;35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4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14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9" name="Google Shape;39;p14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0" name="Google Shape;40;p14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1" name="Google Shape;41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3"/>
          <p:cNvSpPr/>
          <p:nvPr/>
        </p:nvSpPr>
        <p:spPr>
          <a:xfrm>
            <a:off x="79925" y="1511750"/>
            <a:ext cx="4928700" cy="5607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BENEFÍCIOS: </a:t>
            </a:r>
            <a:r>
              <a:rPr lang="pt-BR" sz="11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Alocação eficiente dos talentos; desenvolvimento individualizado e redução de gaps técnicos e gerenciais por meio de formações direcionadas.</a:t>
            </a:r>
            <a:endParaRPr sz="11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7" name="Google Shape;57;p3"/>
          <p:cNvSpPr/>
          <p:nvPr/>
        </p:nvSpPr>
        <p:spPr>
          <a:xfrm>
            <a:off x="0" y="1"/>
            <a:ext cx="9144000" cy="564300"/>
          </a:xfrm>
          <a:prstGeom prst="rect">
            <a:avLst/>
          </a:prstGeom>
          <a:solidFill>
            <a:srgbClr val="696989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lang="pt-BR" sz="1500">
                <a:solidFill>
                  <a:srgbClr val="F2F2F5"/>
                </a:solidFill>
              </a:rPr>
              <a:t>7</a:t>
            </a:r>
            <a:r>
              <a:rPr b="1" i="0" lang="pt-BR" sz="1500" u="none" cap="none" strike="noStrike">
                <a:solidFill>
                  <a:srgbClr val="F2F2F5"/>
                </a:solidFill>
                <a:latin typeface="Arial"/>
                <a:ea typeface="Arial"/>
                <a:cs typeface="Arial"/>
                <a:sym typeface="Arial"/>
              </a:rPr>
              <a:t>. Sistema de Gestão de </a:t>
            </a:r>
            <a:r>
              <a:rPr b="1" lang="pt-BR" sz="1500">
                <a:solidFill>
                  <a:srgbClr val="F2F2F5"/>
                </a:solidFill>
              </a:rPr>
              <a:t>Competências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3"/>
          <p:cNvSpPr/>
          <p:nvPr/>
        </p:nvSpPr>
        <p:spPr>
          <a:xfrm>
            <a:off x="71275" y="1033500"/>
            <a:ext cx="4928700" cy="4113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OBJETIVO:</a:t>
            </a:r>
            <a:r>
              <a:rPr lang="pt-BR" sz="1100">
                <a:solidFill>
                  <a:schemeClr val="dk1"/>
                </a:solidFill>
                <a:latin typeface="Aptos"/>
                <a:ea typeface="Aptos"/>
                <a:cs typeface="Aptos"/>
                <a:sym typeface="Aptos"/>
              </a:rPr>
              <a:t> </a:t>
            </a:r>
            <a:r>
              <a:rPr lang="pt-BR" sz="1100">
                <a:solidFill>
                  <a:schemeClr val="dk1"/>
                </a:solidFill>
                <a:latin typeface="Aptos"/>
                <a:ea typeface="Aptos"/>
                <a:cs typeface="Aptos"/>
                <a:sym typeface="Aptos"/>
              </a:rPr>
              <a:t>Institucionalização da</a:t>
            </a:r>
            <a:r>
              <a:rPr lang="pt-BR" sz="1100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pt-BR" sz="1100">
                <a:solidFill>
                  <a:schemeClr val="dk1"/>
                </a:solidFill>
                <a:latin typeface="Aptos"/>
                <a:ea typeface="Aptos"/>
                <a:cs typeface="Aptos"/>
                <a:sym typeface="Aptos"/>
              </a:rPr>
              <a:t>gestão de competências no TRE-PB, visando alinhar o perfil dos servidores às necessidades institucionais.</a:t>
            </a:r>
            <a:endParaRPr b="1" i="0" sz="1100" u="none" cap="none" strike="noStrike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9" name="Google Shape;59;p3"/>
          <p:cNvSpPr/>
          <p:nvPr/>
        </p:nvSpPr>
        <p:spPr>
          <a:xfrm>
            <a:off x="5072100" y="635650"/>
            <a:ext cx="4004100" cy="3348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UNIDADES ENVOLVIDAS: </a:t>
            </a:r>
            <a:r>
              <a:rPr i="0" lang="pt-BR" sz="11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SGP, CODES, SE</a:t>
            </a:r>
            <a:r>
              <a:rPr lang="pt-BR" sz="11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DOP, AGGs, COEJE</a:t>
            </a:r>
            <a:endParaRPr i="0" sz="1100" u="none" cap="none" strike="noStrike">
              <a:solidFill>
                <a:schemeClr val="dk1"/>
              </a:solidFill>
            </a:endParaRPr>
          </a:p>
        </p:txBody>
      </p:sp>
      <p:sp>
        <p:nvSpPr>
          <p:cNvPr id="60" name="Google Shape;60;p3"/>
          <p:cNvSpPr/>
          <p:nvPr/>
        </p:nvSpPr>
        <p:spPr>
          <a:xfrm>
            <a:off x="67872" y="621428"/>
            <a:ext cx="3180900" cy="3429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GESTORES: </a:t>
            </a:r>
            <a:r>
              <a:rPr lang="pt-BR" sz="11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Renato Levi e Aline Vilar</a:t>
            </a:r>
            <a:endParaRPr i="0" sz="11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1" name="Google Shape;61;p3"/>
          <p:cNvSpPr/>
          <p:nvPr/>
        </p:nvSpPr>
        <p:spPr>
          <a:xfrm>
            <a:off x="3312212" y="623601"/>
            <a:ext cx="1687800" cy="3429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DURAÇÃO (meses): </a:t>
            </a:r>
            <a:r>
              <a:rPr lang="pt-BR" sz="11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18</a:t>
            </a:r>
            <a:endParaRPr b="0" i="0" sz="11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2" name="Google Shape;62;p3"/>
          <p:cNvSpPr/>
          <p:nvPr/>
        </p:nvSpPr>
        <p:spPr>
          <a:xfrm>
            <a:off x="5072100" y="1508250"/>
            <a:ext cx="4004100" cy="5643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RESTRIÇÕES: </a:t>
            </a:r>
            <a:r>
              <a:rPr b="0" i="0" lang="pt-BR" sz="1100" u="none" cap="none" strike="noStrike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Limitação orçamentária; força de trabalho limitada</a:t>
            </a:r>
            <a:endParaRPr b="1" i="0" sz="1100" u="none" cap="none" strike="noStrike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3" name="Google Shape;63;p3"/>
          <p:cNvSpPr/>
          <p:nvPr/>
        </p:nvSpPr>
        <p:spPr>
          <a:xfrm>
            <a:off x="5063825" y="1030361"/>
            <a:ext cx="4004100" cy="4113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RECURSOS: </a:t>
            </a:r>
            <a:r>
              <a:rPr b="0" i="0" lang="pt-BR" sz="1100" u="none" cap="none" strike="noStrike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Solução de TI (aquisição, adesão ou </a:t>
            </a:r>
            <a:r>
              <a:rPr lang="pt-BR" sz="1100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aperfeiçoamento</a:t>
            </a:r>
            <a:r>
              <a:rPr b="0" i="0" lang="pt-BR" sz="1100" u="none" cap="none" strike="noStrike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)</a:t>
            </a:r>
            <a:endParaRPr b="1" i="0" sz="1100" u="none" cap="none" strike="noStrike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descr="Prancheta Parcialmente Marcada estrutura de tópicos" id="64" name="Google Shape;64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15350" y="3570"/>
            <a:ext cx="560786" cy="56078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5" name="Google Shape;65;p3"/>
          <p:cNvGraphicFramePr/>
          <p:nvPr/>
        </p:nvGraphicFramePr>
        <p:xfrm>
          <a:off x="79919" y="221013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{C35D4F37-0FBD-48EA-BBFD-5D12CEEC2D6D}</a:tableStyleId>
              </a:tblPr>
              <a:tblGrid>
                <a:gridCol w="3744600"/>
                <a:gridCol w="424575"/>
                <a:gridCol w="382850"/>
                <a:gridCol w="440150"/>
                <a:gridCol w="423675"/>
                <a:gridCol w="422375"/>
                <a:gridCol w="382850"/>
                <a:gridCol w="395275"/>
                <a:gridCol w="409925"/>
                <a:gridCol w="393050"/>
                <a:gridCol w="382850"/>
                <a:gridCol w="420125"/>
                <a:gridCol w="382850"/>
                <a:gridCol w="382850"/>
              </a:tblGrid>
              <a:tr h="2954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i="1" lang="pt-BR" sz="800" u="none" cap="none" strike="noStrike"/>
                        <a:t>Resultados Chave / Mês</a:t>
                      </a:r>
                      <a:endParaRPr b="1" i="1" sz="8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Out/25</a:t>
                      </a:r>
                      <a:endParaRPr b="1" sz="1100" u="none" cap="none" strike="noStrike">
                        <a:solidFill>
                          <a:srgbClr val="696989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Nov/25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Dez/25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Jan/26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Fev/26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Mar/26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Abr/26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Mai/26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>
                          <a:solidFill>
                            <a:schemeClr val="dk1"/>
                          </a:solidFill>
                        </a:rPr>
                        <a:t>Jun/26</a:t>
                      </a:r>
                      <a:endParaRPr b="1" i="1" sz="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t/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Jul/26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Ago/26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Set/26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Out/26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</a:tr>
              <a:tr h="390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RC1. </a:t>
                      </a:r>
                      <a:r>
                        <a:rPr lang="pt-BR" sz="1000" u="none" cap="none" strike="noStrike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100% 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das competências mapeadas nas unidades do TRE </a:t>
                      </a:r>
                      <a:r>
                        <a:rPr lang="pt-BR" sz="1000" u="none" cap="none" strike="noStrike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em até 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3</a:t>
                      </a:r>
                      <a:r>
                        <a:rPr lang="pt-BR" sz="1000" u="none" cap="none" strike="noStrike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meses - </a:t>
                      </a: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 1</a:t>
                      </a: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6 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  <a:tr h="390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RC2. 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100% das competências avaliadas nas unidades do TRE em até 6 meses</a:t>
                      </a:r>
                      <a:r>
                        <a:rPr lang="pt-BR" sz="1000" u="none" cap="none" strike="noStrike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- </a:t>
                      </a: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 1</a:t>
                      </a: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6</a:t>
                      </a: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</a:t>
                      </a:r>
                      <a:endParaRPr sz="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  <a:tr h="355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RC3. 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Lacunas de competências identificadas e apresentadas em até 9 meses </a:t>
                      </a:r>
                      <a:r>
                        <a:rPr lang="pt-BR" sz="1000" u="none" cap="none" strike="noStrike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- </a:t>
                      </a: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 1</a:t>
                      </a: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6</a:t>
                      </a: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  <a:tr h="355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RC4. 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Piloto de trilhas de capacitação desenvolvido e aplicado em 3 unidades em até 12 meses </a:t>
                      </a:r>
                      <a:r>
                        <a:rPr lang="pt-BR" sz="1000" u="none" cap="none" strike="noStrike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-  </a:t>
                      </a: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 1</a:t>
                      </a: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6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solidFill>
                          <a:srgbClr val="696989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  <a:tr h="355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RC5. 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Avaliação das competências desenvolvidas no Piloto em até 18 meses</a:t>
                      </a:r>
                      <a:r>
                        <a:rPr lang="pt-BR" sz="1000" u="none" cap="none" strike="noStrike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-  </a:t>
                      </a: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 1</a:t>
                      </a: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6</a:t>
                      </a:r>
                      <a:endParaRPr sz="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8a1b296c70_0_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/>
              <a:t>Glossário</a:t>
            </a:r>
            <a:endParaRPr b="1" i="1"/>
          </a:p>
        </p:txBody>
      </p:sp>
      <p:sp>
        <p:nvSpPr>
          <p:cNvPr id="71" name="Google Shape;71;g38a1b296c70_0_0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Gestores</a:t>
            </a:r>
            <a:r>
              <a:rPr lang="pt-BR" sz="1300"/>
              <a:t>: Responsáveis pela condução do projeto, interação com as unidades encarregadas da execução, resolução de pendências, remoção de impedimentos que venham a surgir no decorrer dos trabalhos, atualização do andamento do projeto no Painel da Estratégia.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Objetivo </a:t>
            </a:r>
            <a:r>
              <a:rPr lang="pt-BR" sz="1300"/>
              <a:t>- O que teremos construído/feito ao final do projeto.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lang="pt-BR" sz="1300"/>
              <a:t>Benefícios </a:t>
            </a:r>
            <a:r>
              <a:rPr lang="pt-BR" sz="1300"/>
              <a:t>- O que nosso público externo, as nossas unidades ganham quando o projeto estiver finalizado.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RCs (Resultados-chave)</a:t>
            </a:r>
            <a:r>
              <a:rPr lang="pt-BR" sz="1300"/>
              <a:t> - Resultados que precisamos produzir para concluir o projeto e entregar os benefícios perseguidos.</a:t>
            </a:r>
            <a:endParaRPr sz="1300"/>
          </a:p>
        </p:txBody>
      </p:sp>
      <p:sp>
        <p:nvSpPr>
          <p:cNvPr id="72" name="Google Shape;72;g38a1b296c70_0_0"/>
          <p:cNvSpPr txBox="1"/>
          <p:nvPr/>
        </p:nvSpPr>
        <p:spPr>
          <a:xfrm>
            <a:off x="4832400" y="297456"/>
            <a:ext cx="3999900" cy="25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Duração: </a:t>
            </a:r>
            <a:r>
              <a:rPr lang="pt-BR" sz="1300">
                <a:solidFill>
                  <a:srgbClr val="595959"/>
                </a:solidFill>
              </a:rPr>
              <a:t>Tempo estimado para conclusão.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Equipe: </a:t>
            </a:r>
            <a:r>
              <a:rPr lang="pt-BR" sz="1300">
                <a:solidFill>
                  <a:srgbClr val="595959"/>
                </a:solidFill>
              </a:rPr>
              <a:t>Unidades do Tribunal que se envolverão na execução do projeto.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Custo </a:t>
            </a:r>
            <a:r>
              <a:rPr lang="pt-BR" sz="1300">
                <a:solidFill>
                  <a:srgbClr val="595959"/>
                </a:solidFill>
              </a:rPr>
              <a:t>- Contratações de serviços, diárias, aquisição de bens, passagens e demais despesas requeridas (além de remuneração) para construção dos RCs do projeto.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Restrições</a:t>
            </a:r>
            <a:r>
              <a:rPr lang="pt-BR" sz="1300">
                <a:solidFill>
                  <a:srgbClr val="595959"/>
                </a:solidFill>
              </a:rPr>
              <a:t> - Eventuais condições que limitam a execução do projeto, com impacto no resultado a ser produzido.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Cronograma </a:t>
            </a:r>
            <a:r>
              <a:rPr lang="pt-BR" sz="1300">
                <a:solidFill>
                  <a:srgbClr val="595959"/>
                </a:solidFill>
              </a:rPr>
              <a:t>- Distribuição estimada dos Resultados-chave no tempo em que serão produzidos</a:t>
            </a:r>
            <a:endParaRPr sz="1300">
              <a:solidFill>
                <a:srgbClr val="595959"/>
              </a:solidFill>
            </a:endParaRPr>
          </a:p>
        </p:txBody>
      </p:sp>
      <p:sp>
        <p:nvSpPr>
          <p:cNvPr id="73" name="Google Shape;73;g38a1b296c70_0_0"/>
          <p:cNvSpPr txBox="1"/>
          <p:nvPr/>
        </p:nvSpPr>
        <p:spPr>
          <a:xfrm>
            <a:off x="4832400" y="2848350"/>
            <a:ext cx="4138200" cy="218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>
                <a:solidFill>
                  <a:srgbClr val="595959"/>
                </a:solidFill>
              </a:rPr>
              <a:t>UNIDADES</a:t>
            </a:r>
            <a:endParaRPr b="1" i="1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SGP(Secretaria de Gestão de Pessoas)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SEDOP(Seção de Desenvolvimento Organizacional e de Pessoal)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CODES( Coordenadoria de Desenvolvimento e Saúde)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AGGs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300">
                <a:solidFill>
                  <a:schemeClr val="dk2"/>
                </a:solidFill>
              </a:rPr>
              <a:t>COEJE (Coordenadoria de Escola Judiciária)</a:t>
            </a:r>
            <a:endParaRPr sz="1300"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