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3" roundtripDataSignature="AMtx7mgiJeYRzVvaPvBjLqGR+Xvbwdqfo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8490ECF-39C7-4BCC-978E-8C2BADD22231}">
  <a:tblStyle styleId="{98490ECF-39C7-4BCC-978E-8C2BADD2223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customschemas.google.com/relationships/presentationmetadata" Target="meta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p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p3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a1c936d7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a1c936d7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4" name="Google Shape;4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7" name="Google Shape;47;p1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9" name="Google Shape;39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"/>
          <p:cNvSpPr/>
          <p:nvPr/>
        </p:nvSpPr>
        <p:spPr>
          <a:xfrm>
            <a:off x="79925" y="1511750"/>
            <a:ext cx="4928700" cy="5607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BENEFÍCIOS: </a:t>
            </a:r>
            <a:r>
              <a:rPr lang="pt-BR" sz="10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Otimização da força de trabalho conforme as necessidades institucionais; Redução de sobrecarga em áreas críticas; Melhoria na entrega dos serviços em todas as unidades.</a:t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lang="pt-BR" sz="1500">
                <a:solidFill>
                  <a:srgbClr val="F2F2F5"/>
                </a:solidFill>
              </a:rPr>
              <a:t>9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lang="pt-BR" sz="1500">
                <a:solidFill>
                  <a:srgbClr val="F2F2F5"/>
                </a:solidFill>
              </a:rPr>
              <a:t>Redimensionamento da Força de Trabalho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pt-BR" sz="9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OBJETIVO: </a:t>
            </a:r>
            <a:r>
              <a:rPr lang="pt-BR" sz="10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Redimensionar a força de trabalho das unidades do TRE-PB, promovendo redistribuição estratégica de servidores.</a:t>
            </a:r>
            <a:endParaRPr sz="9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ENVOLVIDAS: SGP, CODES, SELDE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Alirio Maciel e Maria Eridan Pimenta</a:t>
            </a:r>
            <a:endParaRPr i="0" sz="11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3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12</a:t>
            </a:r>
            <a:endParaRPr b="0" i="0" sz="1100" u="none" cap="none" strike="noStrike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5072100" y="1508250"/>
            <a:ext cx="4004100" cy="564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F</a:t>
            </a:r>
            <a:r>
              <a:rPr b="0" i="0" lang="pt-BR" sz="1100" u="none" cap="none" strike="noStrike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orça de trabalho limitada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RECURSOS: </a:t>
            </a:r>
            <a:r>
              <a:rPr lang="pt-BR" sz="1100">
                <a:solidFill>
                  <a:srgbClr val="15151B"/>
                </a:solidFill>
                <a:latin typeface="Roboto"/>
                <a:ea typeface="Roboto"/>
                <a:cs typeface="Roboto"/>
                <a:sym typeface="Roboto"/>
              </a:rPr>
              <a:t>a definir</a:t>
            </a:r>
            <a:endParaRPr b="1"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3"/>
          <p:cNvGraphicFramePr/>
          <p:nvPr/>
        </p:nvGraphicFramePr>
        <p:xfrm>
          <a:off x="79919" y="22101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{98490ECF-39C7-4BCC-978E-8C2BADD22231}</a:tableStyleId>
              </a:tblPr>
              <a:tblGrid>
                <a:gridCol w="3933100"/>
                <a:gridCol w="382850"/>
                <a:gridCol w="382850"/>
                <a:gridCol w="3828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0650"/>
                <a:gridCol w="398450"/>
                <a:gridCol w="382850"/>
              </a:tblGrid>
              <a:tr h="2954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i="1" lang="pt-BR" sz="800" u="none" cap="none" strike="noStrike"/>
                        <a:t>Resultados Chave / Mês</a:t>
                      </a:r>
                      <a:endParaRPr b="1" i="1" sz="8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Out/25</a:t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Nov/25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Dez/25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Jan/26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Fev/26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Abr/26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Mai/26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>
                          <a:solidFill>
                            <a:schemeClr val="dk1"/>
                          </a:solidFill>
                        </a:rPr>
                        <a:t>Jun/26</a:t>
                      </a:r>
                      <a:endParaRPr b="1" i="1" sz="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Jul/26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Ago/26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Set/26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400"/>
                        <a:buFont typeface="Arial"/>
                        <a:buNone/>
                      </a:pPr>
                      <a:r>
                        <a:rPr b="1" i="1" lang="pt-BR" sz="400" u="none" cap="none" strike="noStrike"/>
                        <a:t>Out/26</a:t>
                      </a:r>
                      <a:endParaRPr b="1" i="1" sz="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Nova portaria da Política de Lotação com as novas diretrizes publicada em até 2 meses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da força de trabalho das unidades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mapeada em até 7 meses 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8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Diagnóstico da força de trabalho das unidades em até 9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R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chemeClr val="accen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Proposição de soluções relacionadas às lacunas identificadas em até 10 meses-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16 da Estratégia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5.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Implementação de piloto de execução do redimensionamento em até 12 meses</a:t>
                      </a:r>
                      <a:r>
                        <a:rPr lang="pt-BR" sz="10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 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6</a:t>
                      </a:r>
                      <a:r>
                        <a:rPr b="1" lang="pt-BR" sz="10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100" u="none" cap="none" strike="noStrike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8a1c936d77_0_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g38a1c936d77_0_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g38a1c936d77_0_0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g38a1c936d77_0_0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SGP (Secretaria de Gestão de Pessoas)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CODES (Coordenadoria de Desenvolvimento e Saúde)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SELDE (Seção de Lotação e Desempenho) </a:t>
            </a:r>
            <a:endParaRPr sz="1300">
              <a:solidFill>
                <a:srgbClr val="59595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